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56" r:id="rId5"/>
    <p:sldId id="257" r:id="rId6"/>
    <p:sldId id="259" r:id="rId7"/>
    <p:sldId id="261" r:id="rId8"/>
    <p:sldId id="343" r:id="rId9"/>
    <p:sldId id="344" r:id="rId10"/>
    <p:sldId id="346" r:id="rId11"/>
    <p:sldId id="347" r:id="rId12"/>
    <p:sldId id="352" r:id="rId13"/>
    <p:sldId id="348" r:id="rId14"/>
    <p:sldId id="350" r:id="rId15"/>
    <p:sldId id="351" r:id="rId16"/>
    <p:sldId id="258" r:id="rId17"/>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61B42A0-3883-49B9-A77D-5C38D264E6F7}" v="6" dt="2024-04-09T18:41:54.780"/>
    <p1510:client id="{C6965135-CDB2-49DB-893D-54584BF0CB77}" v="15" dt="2024-04-09T18:40:38.623"/>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58" autoAdjust="0"/>
    <p:restoredTop sz="94660"/>
  </p:normalViewPr>
  <p:slideViewPr>
    <p:cSldViewPr snapToGrid="0">
      <p:cViewPr varScale="1">
        <p:scale>
          <a:sx n="114" d="100"/>
          <a:sy n="114" d="100"/>
        </p:scale>
        <p:origin x="420"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diagrams/_rels/data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hyperlink" Target="https://bpmconsulting6.ucontactcloud.com/WebChat/ateneavideochat/" TargetMode="External"/><Relationship Id="rId7" Type="http://schemas.openxmlformats.org/officeDocument/2006/relationships/image" Target="../media/image4.jpeg"/><Relationship Id="rId12" Type="http://schemas.openxmlformats.org/officeDocument/2006/relationships/image" Target="../media/image9.png"/><Relationship Id="rId2" Type="http://schemas.openxmlformats.org/officeDocument/2006/relationships/hyperlink" Target="mailto:atencionalciudadano@agenciaatenea.gov.co" TargetMode="External"/><Relationship Id="rId1" Type="http://schemas.openxmlformats.org/officeDocument/2006/relationships/hyperlink" Target="https://bpmconsulting6.ucontactcloud.com/WebChat/ateneachat/" TargetMode="External"/><Relationship Id="rId6" Type="http://schemas.openxmlformats.org/officeDocument/2006/relationships/image" Target="../media/image3.jpeg"/><Relationship Id="rId11" Type="http://schemas.openxmlformats.org/officeDocument/2006/relationships/image" Target="../media/image8.png"/><Relationship Id="rId5" Type="http://schemas.openxmlformats.org/officeDocument/2006/relationships/hyperlink" Target="https://bogota.gov.co/sdqs/" TargetMode="External"/><Relationship Id="rId10" Type="http://schemas.openxmlformats.org/officeDocument/2006/relationships/image" Target="../media/image7.png"/><Relationship Id="rId4" Type="http://schemas.openxmlformats.org/officeDocument/2006/relationships/hyperlink" Target="https://siga.agenciaatenea.gov.co/WebSigaPQR/" TargetMode="External"/><Relationship Id="rId9" Type="http://schemas.openxmlformats.org/officeDocument/2006/relationships/image" Target="../media/image6.jpeg"/></Relationships>
</file>

<file path=ppt/diagrams/_rels/drawing1.xml.rels><?xml version="1.0" encoding="UTF-8" standalone="yes"?>
<Relationships xmlns="http://schemas.openxmlformats.org/package/2006/relationships"><Relationship Id="rId8" Type="http://schemas.openxmlformats.org/officeDocument/2006/relationships/hyperlink" Target="https://siga.agenciaatenea.gov.co/WebSigaPQR/" TargetMode="External"/><Relationship Id="rId3" Type="http://schemas.openxmlformats.org/officeDocument/2006/relationships/image" Target="../media/image5.png"/><Relationship Id="rId7" Type="http://schemas.openxmlformats.org/officeDocument/2006/relationships/image" Target="../media/image7.png"/><Relationship Id="rId12" Type="http://schemas.openxmlformats.org/officeDocument/2006/relationships/image" Target="../media/image9.png"/><Relationship Id="rId2" Type="http://schemas.openxmlformats.org/officeDocument/2006/relationships/image" Target="../media/image4.jpeg"/><Relationship Id="rId1" Type="http://schemas.openxmlformats.org/officeDocument/2006/relationships/image" Target="../media/image3.jpeg"/><Relationship Id="rId6" Type="http://schemas.openxmlformats.org/officeDocument/2006/relationships/hyperlink" Target="https://bpmconsulting6.ucontactcloud.com/WebChat/ateneachat/" TargetMode="External"/><Relationship Id="rId11" Type="http://schemas.openxmlformats.org/officeDocument/2006/relationships/hyperlink" Target="mailto:atencionalciudadano@agenciaatenea.gov.co" TargetMode="External"/><Relationship Id="rId5" Type="http://schemas.openxmlformats.org/officeDocument/2006/relationships/image" Target="../media/image6.jpeg"/><Relationship Id="rId10" Type="http://schemas.openxmlformats.org/officeDocument/2006/relationships/image" Target="../media/image8.png"/><Relationship Id="rId4" Type="http://schemas.openxmlformats.org/officeDocument/2006/relationships/hyperlink" Target="https://bpmconsulting6.ucontactcloud.com/WebChat/ateneavideochat/" TargetMode="External"/><Relationship Id="rId9" Type="http://schemas.openxmlformats.org/officeDocument/2006/relationships/hyperlink" Target="https://bogota.gov.co/sdqs/" TargetMode="External"/></Relationships>
</file>

<file path=ppt/diagrams/colors1.xml><?xml version="1.0" encoding="utf-8"?>
<dgm:colorsDef xmlns:dgm="http://schemas.openxmlformats.org/drawingml/2006/diagram" xmlns:a="http://schemas.openxmlformats.org/drawingml/2006/main" uniqueId="urn:microsoft.com/office/officeart/2005/8/colors/accent2_3">
  <dgm:title val=""/>
  <dgm:desc val=""/>
  <dgm:catLst>
    <dgm:cat type="accent2" pri="11300"/>
  </dgm:catLst>
  <dgm:styleLbl name="node0">
    <dgm:fillClrLst meth="repeat">
      <a:schemeClr val="accent2">
        <a:shade val="80000"/>
      </a:schemeClr>
    </dgm:fillClrLst>
    <dgm:linClrLst meth="repeat">
      <a:schemeClr val="lt1"/>
    </dgm:linClrLst>
    <dgm:effectClrLst/>
    <dgm:txLinClrLst/>
    <dgm:txFillClrLst/>
    <dgm:txEffectClrLst/>
  </dgm:styleLbl>
  <dgm:styleLbl name="node1">
    <dgm:fillClrLst>
      <a:schemeClr val="accent2">
        <a:shade val="80000"/>
      </a:schemeClr>
      <a:schemeClr val="accent2">
        <a:tint val="70000"/>
      </a:schemeClr>
    </dgm:fillClrLst>
    <dgm:linClrLst meth="repeat">
      <a:schemeClr val="lt1"/>
    </dgm:linClrLst>
    <dgm:effectClrLst/>
    <dgm:txLinClrLst/>
    <dgm:txFillClrLst/>
    <dgm:txEffectClrLst/>
  </dgm:styleLbl>
  <dgm:styleLbl name="alignNode1">
    <dgm:fillClrLst>
      <a:schemeClr val="accent2">
        <a:shade val="80000"/>
      </a:schemeClr>
      <a:schemeClr val="accent2">
        <a:tint val="70000"/>
      </a:schemeClr>
    </dgm:fillClrLst>
    <dgm:linClrLst>
      <a:schemeClr val="accent2">
        <a:shade val="80000"/>
      </a:schemeClr>
      <a:schemeClr val="accent2">
        <a:tint val="70000"/>
      </a:schemeClr>
    </dgm:linClrLst>
    <dgm:effectClrLst/>
    <dgm:txLinClrLst/>
    <dgm:txFillClrLst/>
    <dgm:txEffectClrLst/>
  </dgm:styleLbl>
  <dgm:styleLbl name="lnNode1">
    <dgm:fillClrLst>
      <a:schemeClr val="accent2">
        <a:shade val="80000"/>
      </a:schemeClr>
      <a:schemeClr val="accent2">
        <a:tint val="7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tint val="70000"/>
        <a:alpha val="50000"/>
      </a:schemeClr>
    </dgm:fillClrLst>
    <dgm:linClrLst meth="repeat">
      <a:schemeClr val="lt1"/>
    </dgm:linClrLst>
    <dgm:effectClrLst/>
    <dgm:txLinClrLst/>
    <dgm:txFillClrLst/>
    <dgm:txEffectClrLst/>
  </dgm:styleLbl>
  <dgm:styleLbl name="node2">
    <dgm:fillClrLst>
      <a:schemeClr val="accent2">
        <a:tint val="99000"/>
      </a:schemeClr>
    </dgm:fillClrLst>
    <dgm:linClrLst meth="repeat">
      <a:schemeClr val="lt1"/>
    </dgm:linClrLst>
    <dgm:effectClrLst/>
    <dgm:txLinClrLst/>
    <dgm:txFillClrLst/>
    <dgm:txEffectClrLst/>
  </dgm:styleLbl>
  <dgm:styleLbl name="node3">
    <dgm:fillClrLst>
      <a:schemeClr val="accent2">
        <a:tint val="80000"/>
      </a:schemeClr>
    </dgm:fillClrLst>
    <dgm:linClrLst meth="repeat">
      <a:schemeClr val="lt1"/>
    </dgm:linClrLst>
    <dgm:effectClrLst/>
    <dgm:txLinClrLst/>
    <dgm:txFillClrLst/>
    <dgm:txEffectClrLst/>
  </dgm:styleLbl>
  <dgm:styleLbl name="node4">
    <dgm:fillClrLst>
      <a:schemeClr val="accent2">
        <a:tint val="70000"/>
      </a:schemeClr>
    </dgm:fillClrLst>
    <dgm:linClrLst meth="repeat">
      <a:schemeClr val="lt1"/>
    </dgm:linClrLst>
    <dgm:effectClrLst/>
    <dgm:txLinClrLst/>
    <dgm:txFillClrLst/>
    <dgm:txEffectClrLst/>
  </dgm:styleLbl>
  <dgm:styleLbl name="f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dgm:txEffectClrLst/>
  </dgm:styleLbl>
  <dgm:styleLbl name="f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bgSibTrans2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lt1"/>
    </dgm:txFillClrLst>
    <dgm:txEffectClrLst/>
  </dgm:styleLbl>
  <dgm:styleLbl name="sibTrans1D1">
    <dgm:fillClrLst>
      <a:schemeClr val="accent2">
        <a:shade val="90000"/>
      </a:schemeClr>
      <a:schemeClr val="accent2">
        <a:tint val="70000"/>
      </a:schemeClr>
    </dgm:fillClrLst>
    <dgm:linClrLst>
      <a:schemeClr val="accent2">
        <a:shade val="90000"/>
      </a:schemeClr>
      <a:schemeClr val="accent2">
        <a:tint val="7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shade val="80000"/>
      </a:schemeClr>
    </dgm:fillClrLst>
    <dgm:linClrLst meth="repeat">
      <a:schemeClr val="lt1"/>
    </dgm:linClrLst>
    <dgm:effectClrLst/>
    <dgm:txLinClrLst/>
    <dgm:txFillClrLst/>
    <dgm:txEffectClrLst/>
  </dgm:styleLbl>
  <dgm:styleLbl name="asst1">
    <dgm:fillClrLst meth="repeat">
      <a:schemeClr val="accent2">
        <a:shade val="80000"/>
      </a:schemeClr>
    </dgm:fillClrLst>
    <dgm:linClrLst meth="repeat">
      <a:schemeClr val="lt1"/>
    </dgm:linClrLst>
    <dgm:effectClrLst/>
    <dgm:txLinClrLst/>
    <dgm:txFillClrLst/>
    <dgm:txEffectClrLst/>
  </dgm:styleLbl>
  <dgm:styleLbl name="asst2">
    <dgm:fillClrLst>
      <a:schemeClr val="accent2">
        <a:tint val="99000"/>
      </a:schemeClr>
    </dgm:fillClrLst>
    <dgm:linClrLst meth="repeat">
      <a:schemeClr val="lt1"/>
    </dgm:linClrLst>
    <dgm:effectClrLst/>
    <dgm:txLinClrLst/>
    <dgm:txFillClrLst/>
    <dgm:txEffectClrLst/>
  </dgm:styleLbl>
  <dgm:styleLbl name="asst3">
    <dgm:fillClrLst>
      <a:schemeClr val="accent2">
        <a:tint val="80000"/>
      </a:schemeClr>
    </dgm:fillClrLst>
    <dgm:linClrLst meth="repeat">
      <a:schemeClr val="lt1"/>
    </dgm:linClrLst>
    <dgm:effectClrLst/>
    <dgm:txLinClrLst/>
    <dgm:txFillClrLst/>
    <dgm:txEffectClrLst/>
  </dgm:styleLbl>
  <dgm:styleLbl name="asst4">
    <dgm:fillClrLst>
      <a:schemeClr val="accent2">
        <a:tint val="70000"/>
      </a:schemeClr>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lt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9000"/>
      </a:schemeClr>
    </dgm:fillClrLst>
    <dgm:linClrLst meth="repeat">
      <a:schemeClr val="accent2">
        <a:tint val="99000"/>
      </a:schemeClr>
    </dgm:linClrLst>
    <dgm:effectClrLst/>
    <dgm:txLinClrLst/>
    <dgm:txFillClrLst meth="repeat">
      <a:schemeClr val="tx1"/>
    </dgm:txFillClrLst>
    <dgm:txEffectClrLst/>
  </dgm:styleLbl>
  <dgm:styleLbl name="parChTrans1D3">
    <dgm:fillClrLst meth="repeat">
      <a:schemeClr val="accent2">
        <a:tint val="80000"/>
      </a:schemeClr>
    </dgm:fillClrLst>
    <dgm:linClrLst meth="repeat">
      <a:schemeClr val="accent2">
        <a:tint val="80000"/>
      </a:schemeClr>
    </dgm:linClrLst>
    <dgm:effectClrLst/>
    <dgm:txLinClrLst/>
    <dgm:txFillClrLst meth="repeat">
      <a:schemeClr val="tx1"/>
    </dgm:txFillClrLst>
    <dgm:txEffectClrLst/>
  </dgm:styleLbl>
  <dgm:styleLbl name="parChTrans1D4">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2">
        <a:shade val="80000"/>
      </a:schemeClr>
      <a:schemeClr val="accent2">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459BC30-2CEA-4953-A92C-4F16C43764FB}" type="doc">
      <dgm:prSet loTypeId="urn:microsoft.com/office/officeart/2008/layout/VerticalCurvedList" loCatId="list" qsTypeId="urn:microsoft.com/office/officeart/2005/8/quickstyle/simple1" qsCatId="simple" csTypeId="urn:microsoft.com/office/officeart/2005/8/colors/accent2_3" csCatId="accent2" phldr="1"/>
      <dgm:spPr/>
      <dgm:t>
        <a:bodyPr/>
        <a:lstStyle/>
        <a:p>
          <a:endParaRPr lang="es-CO"/>
        </a:p>
      </dgm:t>
    </dgm:pt>
    <dgm:pt modelId="{D11DC86B-F2C3-49BA-B128-4789D5D34C03}">
      <dgm:prSet phldrT="[Texto]"/>
      <dgm:spPr/>
      <dgm:t>
        <a:bodyPr/>
        <a:lstStyle/>
        <a:p>
          <a:r>
            <a:rPr lang="es-CO" b="1" dirty="0">
              <a:effectLst/>
              <a:latin typeface="Work Sans" pitchFamily="2" charset="0"/>
              <a:ea typeface="Times New Roman" panose="02020603050405020304" pitchFamily="18" charset="0"/>
            </a:rPr>
            <a:t>Sede principal</a:t>
          </a:r>
          <a:br>
            <a:rPr lang="es-CO" dirty="0">
              <a:effectLst/>
              <a:latin typeface="Work Sans" pitchFamily="2" charset="0"/>
              <a:ea typeface="Times New Roman" panose="02020603050405020304" pitchFamily="18" charset="0"/>
            </a:rPr>
          </a:br>
          <a:r>
            <a:rPr lang="es-CO" b="1" dirty="0">
              <a:effectLst/>
              <a:latin typeface="Work Sans" pitchFamily="2" charset="0"/>
              <a:ea typeface="Times New Roman" panose="02020603050405020304" pitchFamily="18" charset="0"/>
            </a:rPr>
            <a:t>Dirección:</a:t>
          </a:r>
          <a:r>
            <a:rPr lang="es-CO" dirty="0">
              <a:effectLst/>
              <a:latin typeface="Work Sans" pitchFamily="2" charset="0"/>
              <a:ea typeface="Times New Roman" panose="02020603050405020304" pitchFamily="18" charset="0"/>
            </a:rPr>
            <a:t> Carrera 10 # 28-49. Torre A. Piso 26 y 27. Bogotá, Colombia</a:t>
          </a:r>
          <a:endParaRPr lang="es-CO"/>
        </a:p>
      </dgm:t>
    </dgm:pt>
    <dgm:pt modelId="{1C8C0B76-1126-4B1D-A58E-4A726504156B}" type="parTrans" cxnId="{4AF77399-F58E-423E-93FF-4546A78A41A5}">
      <dgm:prSet/>
      <dgm:spPr/>
      <dgm:t>
        <a:bodyPr/>
        <a:lstStyle/>
        <a:p>
          <a:endParaRPr lang="es-CO"/>
        </a:p>
      </dgm:t>
    </dgm:pt>
    <dgm:pt modelId="{FF8FF505-2BBE-4535-9F81-6966604116AF}" type="sibTrans" cxnId="{4AF77399-F58E-423E-93FF-4546A78A41A5}">
      <dgm:prSet/>
      <dgm:spPr/>
      <dgm:t>
        <a:bodyPr/>
        <a:lstStyle/>
        <a:p>
          <a:endParaRPr lang="es-CO"/>
        </a:p>
      </dgm:t>
    </dgm:pt>
    <dgm:pt modelId="{C4C25C0C-6FF5-4276-B3E6-F3058481F049}">
      <dgm:prSet/>
      <dgm:spPr/>
      <dgm:t>
        <a:bodyPr/>
        <a:lstStyle/>
        <a:p>
          <a:r>
            <a:rPr lang="es-CO" b="1" dirty="0">
              <a:effectLst/>
              <a:latin typeface="Work Sans" pitchFamily="2" charset="0"/>
              <a:ea typeface="Times New Roman" panose="02020603050405020304" pitchFamily="18" charset="0"/>
            </a:rPr>
            <a:t>Punto de Atención y Servicio a la Ciudadanía</a:t>
          </a:r>
          <a:br>
            <a:rPr lang="es-CO" b="1" dirty="0">
              <a:effectLst/>
              <a:latin typeface="Work Sans" pitchFamily="2" charset="0"/>
              <a:ea typeface="Times New Roman" panose="02020603050405020304" pitchFamily="18" charset="0"/>
            </a:rPr>
          </a:br>
          <a:r>
            <a:rPr lang="es-CO" b="1" dirty="0">
              <a:effectLst/>
              <a:latin typeface="Work Sans" pitchFamily="2" charset="0"/>
              <a:ea typeface="Times New Roman" panose="02020603050405020304" pitchFamily="18" charset="0"/>
            </a:rPr>
            <a:t>Dirección</a:t>
          </a:r>
          <a:r>
            <a:rPr lang="es-CO" dirty="0">
              <a:effectLst/>
              <a:latin typeface="Work Sans" pitchFamily="2" charset="0"/>
              <a:ea typeface="Times New Roman" panose="02020603050405020304" pitchFamily="18" charset="0"/>
            </a:rPr>
            <a:t>: Carrera 13A Nro. 28-38, Local 132 Parque Central Bavaria, Manzana 1. y Red CADE (Américas, Suba y 20 de Julio) </a:t>
          </a:r>
        </a:p>
        <a:p>
          <a:r>
            <a:rPr lang="es-CO" b="1" dirty="0">
              <a:effectLst/>
              <a:latin typeface="Work Sans" pitchFamily="2" charset="0"/>
              <a:ea typeface="Times New Roman" panose="02020603050405020304" pitchFamily="18" charset="0"/>
            </a:rPr>
            <a:t>Horarios de atención al ciudadano: </a:t>
          </a:r>
          <a:r>
            <a:rPr lang="es-CO" dirty="0">
              <a:effectLst/>
              <a:latin typeface="Work Sans" pitchFamily="2" charset="0"/>
              <a:ea typeface="Times New Roman" panose="02020603050405020304" pitchFamily="18" charset="0"/>
            </a:rPr>
            <a:t>Lunes a viernes 7:00a.m. a 4:30p.m.</a:t>
          </a:r>
          <a:endParaRPr lang="es-CO" dirty="0">
            <a:effectLst/>
            <a:latin typeface="Times New Roman" panose="02020603050405020304" pitchFamily="18" charset="0"/>
            <a:ea typeface="Times New Roman" panose="02020603050405020304" pitchFamily="18" charset="0"/>
          </a:endParaRPr>
        </a:p>
      </dgm:t>
    </dgm:pt>
    <dgm:pt modelId="{A20E94AB-E060-41AD-9342-B82EE6C2DCA4}" type="parTrans" cxnId="{DC316C15-D525-41D0-8248-D6BA32B0CCC5}">
      <dgm:prSet/>
      <dgm:spPr/>
      <dgm:t>
        <a:bodyPr/>
        <a:lstStyle/>
        <a:p>
          <a:endParaRPr lang="es-CO"/>
        </a:p>
      </dgm:t>
    </dgm:pt>
    <dgm:pt modelId="{54B3537C-15F9-4AC6-9DCC-A0F8AFEE6447}" type="sibTrans" cxnId="{DC316C15-D525-41D0-8248-D6BA32B0CCC5}">
      <dgm:prSet/>
      <dgm:spPr/>
      <dgm:t>
        <a:bodyPr/>
        <a:lstStyle/>
        <a:p>
          <a:endParaRPr lang="es-CO"/>
        </a:p>
      </dgm:t>
    </dgm:pt>
    <dgm:pt modelId="{E8B892CC-E4FE-4385-83C9-AF03F5FF3BE2}">
      <dgm:prSet custT="1"/>
      <dgm:spPr/>
      <dgm:t>
        <a:bodyPr/>
        <a:lstStyle/>
        <a:p>
          <a:r>
            <a:rPr lang="es-CO" sz="900" b="1" kern="1200" dirty="0">
              <a:solidFill>
                <a:prstClr val="white"/>
              </a:solidFill>
              <a:effectLst/>
              <a:latin typeface="Work Sans" pitchFamily="2" charset="0"/>
              <a:ea typeface="Times New Roman" panose="02020603050405020304" pitchFamily="18" charset="0"/>
              <a:cs typeface="+mn-cs"/>
            </a:rPr>
            <a:t>Chat: </a:t>
          </a:r>
          <a:r>
            <a:rPr lang="es-CO" sz="900" kern="1200" dirty="0">
              <a:latin typeface="Work Sans" pitchFamily="2" charset="0"/>
              <a:hlinkClick xmlns:r="http://schemas.openxmlformats.org/officeDocument/2006/relationships" r:id="rId1"/>
            </a:rPr>
            <a:t>https://bpmconsulting6.ucontactcloud.com/WebChat/ateneachat/</a:t>
          </a:r>
          <a:r>
            <a:rPr lang="es-CO" sz="900" kern="1200" dirty="0">
              <a:latin typeface="Work Sans" pitchFamily="2" charset="0"/>
            </a:rPr>
            <a:t> </a:t>
          </a:r>
        </a:p>
      </dgm:t>
    </dgm:pt>
    <dgm:pt modelId="{7EFC696E-D604-4BA9-82D1-2D86B2AA1364}" type="parTrans" cxnId="{55732CCC-E670-43DC-994F-BA743519A7E3}">
      <dgm:prSet/>
      <dgm:spPr/>
      <dgm:t>
        <a:bodyPr/>
        <a:lstStyle/>
        <a:p>
          <a:endParaRPr lang="es-CO"/>
        </a:p>
      </dgm:t>
    </dgm:pt>
    <dgm:pt modelId="{0D20BC64-B9FC-4DF7-96A1-EB68781FA01A}" type="sibTrans" cxnId="{55732CCC-E670-43DC-994F-BA743519A7E3}">
      <dgm:prSet/>
      <dgm:spPr/>
      <dgm:t>
        <a:bodyPr/>
        <a:lstStyle/>
        <a:p>
          <a:endParaRPr lang="es-CO"/>
        </a:p>
      </dgm:t>
    </dgm:pt>
    <dgm:pt modelId="{1A73FFE4-0C8C-4477-A57D-E226BA34472D}">
      <dgm:prSet/>
      <dgm:spPr/>
      <dgm:t>
        <a:bodyPr/>
        <a:lstStyle/>
        <a:p>
          <a:r>
            <a:rPr lang="es-CO" b="1" dirty="0">
              <a:effectLst/>
              <a:latin typeface="Work Sans" pitchFamily="2" charset="0"/>
              <a:ea typeface="Times New Roman" panose="02020603050405020304" pitchFamily="18" charset="0"/>
            </a:rPr>
            <a:t>Teléfono conmutador:</a:t>
          </a:r>
          <a:r>
            <a:rPr lang="es-CO" dirty="0">
              <a:effectLst/>
              <a:latin typeface="Work Sans" pitchFamily="2" charset="0"/>
              <a:ea typeface="Times New Roman" panose="02020603050405020304" pitchFamily="18" charset="0"/>
            </a:rPr>
            <a:t> +57 (601) 6660006</a:t>
          </a:r>
          <a:endParaRPr lang="es-CO" dirty="0">
            <a:effectLst/>
            <a:latin typeface="Times New Roman" panose="02020603050405020304" pitchFamily="18" charset="0"/>
            <a:ea typeface="Times New Roman" panose="02020603050405020304" pitchFamily="18" charset="0"/>
          </a:endParaRPr>
        </a:p>
      </dgm:t>
    </dgm:pt>
    <dgm:pt modelId="{CB356B6E-2E49-4670-8960-4F84BE90825D}" type="parTrans" cxnId="{AA88011E-984F-47B8-B1B0-C0EDA77D4F88}">
      <dgm:prSet/>
      <dgm:spPr/>
      <dgm:t>
        <a:bodyPr/>
        <a:lstStyle/>
        <a:p>
          <a:endParaRPr lang="es-CO"/>
        </a:p>
      </dgm:t>
    </dgm:pt>
    <dgm:pt modelId="{E14227AB-56A7-4408-BEB4-96ECF32E3076}" type="sibTrans" cxnId="{AA88011E-984F-47B8-B1B0-C0EDA77D4F88}">
      <dgm:prSet/>
      <dgm:spPr/>
      <dgm:t>
        <a:bodyPr/>
        <a:lstStyle/>
        <a:p>
          <a:endParaRPr lang="es-CO"/>
        </a:p>
      </dgm:t>
    </dgm:pt>
    <dgm:pt modelId="{467747A1-88BB-4732-A77B-67CDAAEC91FC}">
      <dgm:prSet custT="1"/>
      <dgm:spPr/>
      <dgm:t>
        <a:bodyPr/>
        <a:lstStyle/>
        <a:p>
          <a:r>
            <a:rPr lang="es-CO" sz="900" b="1" kern="1200" dirty="0">
              <a:solidFill>
                <a:prstClr val="white"/>
              </a:solidFill>
              <a:effectLst/>
              <a:latin typeface="Work Sans" pitchFamily="2" charset="0"/>
              <a:ea typeface="Times New Roman" panose="02020603050405020304" pitchFamily="18" charset="0"/>
              <a:cs typeface="+mn-cs"/>
            </a:rPr>
            <a:t>Correo de contacto:  </a:t>
          </a:r>
          <a:r>
            <a:rPr lang="es-CO" sz="900" u="sng" kern="1200" dirty="0">
              <a:effectLst/>
              <a:latin typeface="Work Sans" pitchFamily="2" charset="0"/>
              <a:ea typeface="Times New Roman" panose="02020603050405020304" pitchFamily="18" charset="0"/>
              <a:hlinkClick xmlns:r="http://schemas.openxmlformats.org/officeDocument/2006/relationships" r:id="rId2"/>
            </a:rPr>
            <a:t>atencionalciudadano@agenciaatenea.gov.co</a:t>
          </a:r>
          <a:r>
            <a:rPr lang="es-CO" sz="900" u="none" kern="1200" dirty="0">
              <a:effectLst/>
              <a:latin typeface="Work Sans" pitchFamily="2" charset="0"/>
              <a:ea typeface="Times New Roman" panose="02020603050405020304" pitchFamily="18" charset="0"/>
            </a:rPr>
            <a:t> *</a:t>
          </a:r>
        </a:p>
        <a:p>
          <a:r>
            <a:rPr lang="es-CO" sz="800" u="none" kern="1200" dirty="0">
              <a:effectLst/>
              <a:latin typeface="Work Sans" pitchFamily="2" charset="0"/>
              <a:ea typeface="Times New Roman" panose="02020603050405020304" pitchFamily="18" charset="0"/>
            </a:rPr>
            <a:t>* Correo deshabilitado el 18 de marzo de 2023 </a:t>
          </a:r>
          <a:endParaRPr lang="es-CO" sz="800" u="none" kern="1200" dirty="0">
            <a:effectLst/>
            <a:latin typeface="Times New Roman" panose="02020603050405020304" pitchFamily="18" charset="0"/>
            <a:ea typeface="Times New Roman" panose="02020603050405020304" pitchFamily="18" charset="0"/>
          </a:endParaRPr>
        </a:p>
      </dgm:t>
    </dgm:pt>
    <dgm:pt modelId="{A0A21C0C-19FB-49A7-ABDD-AA6DBB641518}" type="parTrans" cxnId="{2A995913-6047-4EE3-9A22-ADD39F189219}">
      <dgm:prSet/>
      <dgm:spPr/>
      <dgm:t>
        <a:bodyPr/>
        <a:lstStyle/>
        <a:p>
          <a:endParaRPr lang="es-CO"/>
        </a:p>
      </dgm:t>
    </dgm:pt>
    <dgm:pt modelId="{D0723CDB-6C6E-4F62-BADD-60406821895B}" type="sibTrans" cxnId="{2A995913-6047-4EE3-9A22-ADD39F189219}">
      <dgm:prSet/>
      <dgm:spPr/>
      <dgm:t>
        <a:bodyPr/>
        <a:lstStyle/>
        <a:p>
          <a:endParaRPr lang="es-CO"/>
        </a:p>
      </dgm:t>
    </dgm:pt>
    <dgm:pt modelId="{FDAF7AC4-D614-48D5-BE04-20B8EAAB0AD3}">
      <dgm:prSet custT="1"/>
      <dgm:spPr/>
      <dgm:t>
        <a:bodyPr/>
        <a:lstStyle/>
        <a:p>
          <a:r>
            <a:rPr lang="es-CO" sz="900" b="1" kern="1200" dirty="0">
              <a:solidFill>
                <a:prstClr val="white"/>
              </a:solidFill>
              <a:effectLst/>
              <a:latin typeface="Work Sans" pitchFamily="2" charset="0"/>
              <a:ea typeface="Times New Roman" panose="02020603050405020304" pitchFamily="18" charset="0"/>
              <a:cs typeface="+mn-cs"/>
            </a:rPr>
            <a:t>Video llamada de lengua de señas: </a:t>
          </a:r>
          <a:r>
            <a:rPr lang="es-CO" sz="900" kern="1200" dirty="0">
              <a:latin typeface="Work Sans" pitchFamily="2" charset="0"/>
              <a:hlinkClick xmlns:r="http://schemas.openxmlformats.org/officeDocument/2006/relationships" r:id="rId3"/>
            </a:rPr>
            <a:t>https://bpmconsulting6.ucontactcloud.com/WebChat/ateneavideochat</a:t>
          </a:r>
          <a:r>
            <a:rPr lang="es-CO" sz="900" kern="1200" dirty="0">
              <a:hlinkClick xmlns:r="http://schemas.openxmlformats.org/officeDocument/2006/relationships" r:id="rId3"/>
            </a:rPr>
            <a:t>/</a:t>
          </a:r>
          <a:r>
            <a:rPr lang="es-CO" sz="900" kern="1200" dirty="0"/>
            <a:t> </a:t>
          </a:r>
        </a:p>
      </dgm:t>
    </dgm:pt>
    <dgm:pt modelId="{61B7F50A-52A5-4AF1-ACA6-F2EA3004D281}" type="parTrans" cxnId="{6277E751-2438-4D3B-9557-73E7C28EFD1D}">
      <dgm:prSet/>
      <dgm:spPr/>
      <dgm:t>
        <a:bodyPr/>
        <a:lstStyle/>
        <a:p>
          <a:endParaRPr lang="es-CO"/>
        </a:p>
      </dgm:t>
    </dgm:pt>
    <dgm:pt modelId="{A57F4862-B805-48D6-91E0-35BB4E0421E5}" type="sibTrans" cxnId="{6277E751-2438-4D3B-9557-73E7C28EFD1D}">
      <dgm:prSet/>
      <dgm:spPr/>
      <dgm:t>
        <a:bodyPr/>
        <a:lstStyle/>
        <a:p>
          <a:endParaRPr lang="es-CO"/>
        </a:p>
      </dgm:t>
    </dgm:pt>
    <dgm:pt modelId="{0EF294F7-8F51-4866-9D80-F815D5B4C56F}">
      <dgm:prSet custT="1"/>
      <dgm:spPr/>
      <dgm:t>
        <a:bodyPr/>
        <a:lstStyle/>
        <a:p>
          <a:r>
            <a:rPr lang="es-CO" sz="900" b="1" kern="1200" dirty="0">
              <a:solidFill>
                <a:prstClr val="white"/>
              </a:solidFill>
              <a:effectLst/>
              <a:latin typeface="Work Sans" pitchFamily="2" charset="0"/>
              <a:ea typeface="Times New Roman" panose="02020603050405020304" pitchFamily="18" charset="0"/>
              <a:cs typeface="+mn-cs"/>
            </a:rPr>
            <a:t>Sistema de Gestión de Correspondencia - SIGA: </a:t>
          </a:r>
          <a:r>
            <a:rPr lang="es-CO" sz="900" kern="1200" dirty="0">
              <a:latin typeface="Work Sans" pitchFamily="2" charset="0"/>
              <a:hlinkClick xmlns:r="http://schemas.openxmlformats.org/officeDocument/2006/relationships" r:id="rId4"/>
            </a:rPr>
            <a:t>https://siga.agenciaatenea.gov.co/WebSigaPQR/</a:t>
          </a:r>
          <a:r>
            <a:rPr lang="es-CO" sz="900" kern="1200" dirty="0">
              <a:latin typeface="Work Sans" pitchFamily="2" charset="0"/>
            </a:rPr>
            <a:t> </a:t>
          </a:r>
        </a:p>
        <a:p>
          <a:r>
            <a:rPr lang="es-CO" sz="900" b="1" kern="1200" dirty="0">
              <a:solidFill>
                <a:prstClr val="white"/>
              </a:solidFill>
              <a:effectLst/>
              <a:latin typeface="Work Sans" pitchFamily="2" charset="0"/>
              <a:ea typeface="Times New Roman" panose="02020603050405020304" pitchFamily="18" charset="0"/>
              <a:cs typeface="+mn-cs"/>
            </a:rPr>
            <a:t>Sistema para la Gestión de Peticiones Ciudadanas - Bogotá Te Escucha</a:t>
          </a:r>
          <a:r>
            <a:rPr lang="es-CO" sz="900" kern="1200" dirty="0">
              <a:latin typeface="Work Sans" pitchFamily="2" charset="0"/>
            </a:rPr>
            <a:t>: </a:t>
          </a:r>
          <a:r>
            <a:rPr lang="es-CO" sz="900" kern="1200" dirty="0">
              <a:latin typeface="Work Sans" pitchFamily="2" charset="0"/>
              <a:hlinkClick xmlns:r="http://schemas.openxmlformats.org/officeDocument/2006/relationships" r:id="rId5"/>
            </a:rPr>
            <a:t>https://bogota.gov.co/sdqs/</a:t>
          </a:r>
          <a:r>
            <a:rPr lang="es-CO" sz="900" kern="1200" dirty="0">
              <a:latin typeface="Work Sans" pitchFamily="2" charset="0"/>
            </a:rPr>
            <a:t> </a:t>
          </a:r>
        </a:p>
      </dgm:t>
    </dgm:pt>
    <dgm:pt modelId="{6A9477E7-F7B1-456A-BC72-2F3E0E0C406A}" type="parTrans" cxnId="{E403013A-1AAA-4216-AB50-6E61D77C156B}">
      <dgm:prSet/>
      <dgm:spPr/>
      <dgm:t>
        <a:bodyPr/>
        <a:lstStyle/>
        <a:p>
          <a:endParaRPr lang="es-CO"/>
        </a:p>
      </dgm:t>
    </dgm:pt>
    <dgm:pt modelId="{AC4C87BC-DF59-47D2-8BC3-017912B57E86}" type="sibTrans" cxnId="{E403013A-1AAA-4216-AB50-6E61D77C156B}">
      <dgm:prSet/>
      <dgm:spPr/>
      <dgm:t>
        <a:bodyPr/>
        <a:lstStyle/>
        <a:p>
          <a:endParaRPr lang="es-CO"/>
        </a:p>
      </dgm:t>
    </dgm:pt>
    <dgm:pt modelId="{0E01724F-AB65-4515-8D39-A52DD29C7111}" type="pres">
      <dgm:prSet presAssocID="{E459BC30-2CEA-4953-A92C-4F16C43764FB}" presName="Name0" presStyleCnt="0">
        <dgm:presLayoutVars>
          <dgm:chMax val="7"/>
          <dgm:chPref val="7"/>
          <dgm:dir/>
        </dgm:presLayoutVars>
      </dgm:prSet>
      <dgm:spPr/>
    </dgm:pt>
    <dgm:pt modelId="{C6ACA8E6-1BC9-46E6-B314-0FB590E243A7}" type="pres">
      <dgm:prSet presAssocID="{E459BC30-2CEA-4953-A92C-4F16C43764FB}" presName="Name1" presStyleCnt="0"/>
      <dgm:spPr/>
    </dgm:pt>
    <dgm:pt modelId="{913B2855-0E83-4F09-86A2-00CF02730800}" type="pres">
      <dgm:prSet presAssocID="{E459BC30-2CEA-4953-A92C-4F16C43764FB}" presName="cycle" presStyleCnt="0"/>
      <dgm:spPr/>
    </dgm:pt>
    <dgm:pt modelId="{EF4B1A9D-497A-490D-82DF-7DC8F60825D2}" type="pres">
      <dgm:prSet presAssocID="{E459BC30-2CEA-4953-A92C-4F16C43764FB}" presName="srcNode" presStyleLbl="node1" presStyleIdx="0" presStyleCnt="7"/>
      <dgm:spPr/>
    </dgm:pt>
    <dgm:pt modelId="{7F09B79B-B4BB-42E3-AD6B-42420F9EDCC2}" type="pres">
      <dgm:prSet presAssocID="{E459BC30-2CEA-4953-A92C-4F16C43764FB}" presName="conn" presStyleLbl="parChTrans1D2" presStyleIdx="0" presStyleCnt="1"/>
      <dgm:spPr/>
    </dgm:pt>
    <dgm:pt modelId="{677F7D66-8372-43E6-A00E-5DA28528A121}" type="pres">
      <dgm:prSet presAssocID="{E459BC30-2CEA-4953-A92C-4F16C43764FB}" presName="extraNode" presStyleLbl="node1" presStyleIdx="0" presStyleCnt="7"/>
      <dgm:spPr/>
    </dgm:pt>
    <dgm:pt modelId="{F4DA428E-38ED-454E-81B6-DB28435E76B5}" type="pres">
      <dgm:prSet presAssocID="{E459BC30-2CEA-4953-A92C-4F16C43764FB}" presName="dstNode" presStyleLbl="node1" presStyleIdx="0" presStyleCnt="7"/>
      <dgm:spPr/>
    </dgm:pt>
    <dgm:pt modelId="{E2360456-E75A-4953-98E8-2F5DEFCD7EC6}" type="pres">
      <dgm:prSet presAssocID="{D11DC86B-F2C3-49BA-B128-4789D5D34C03}" presName="text_1" presStyleLbl="node1" presStyleIdx="0" presStyleCnt="7">
        <dgm:presLayoutVars>
          <dgm:bulletEnabled val="1"/>
        </dgm:presLayoutVars>
      </dgm:prSet>
      <dgm:spPr/>
    </dgm:pt>
    <dgm:pt modelId="{4884239B-541F-4CAD-A20B-0FB02123D04A}" type="pres">
      <dgm:prSet presAssocID="{D11DC86B-F2C3-49BA-B128-4789D5D34C03}" presName="accent_1" presStyleCnt="0"/>
      <dgm:spPr/>
    </dgm:pt>
    <dgm:pt modelId="{381360EA-2044-4FD1-A4C4-DB7AEA08C4B9}" type="pres">
      <dgm:prSet presAssocID="{D11DC86B-F2C3-49BA-B128-4789D5D34C03}" presName="accentRepeatNode" presStyleLbl="solidFgAcc1" presStyleIdx="0" presStyleCnt="7" custLinFactNeighborX="4502" custLinFactNeighborY="-1501"/>
      <dgm:spPr>
        <a:blipFill dpi="0" rotWithShape="0">
          <a:blip xmlns:r="http://schemas.openxmlformats.org/officeDocument/2006/relationships" r:embed="rId6" cstate="print">
            <a:extLst>
              <a:ext uri="{28A0092B-C50C-407E-A947-70E740481C1C}">
                <a14:useLocalDpi xmlns:a14="http://schemas.microsoft.com/office/drawing/2010/main" val="0"/>
              </a:ext>
            </a:extLst>
          </a:blip>
          <a:srcRect/>
          <a:stretch>
            <a:fillRect/>
          </a:stretch>
        </a:blipFill>
      </dgm:spPr>
    </dgm:pt>
    <dgm:pt modelId="{772BAC18-AC38-47BB-8158-4648FB164372}" type="pres">
      <dgm:prSet presAssocID="{C4C25C0C-6FF5-4276-B3E6-F3058481F049}" presName="text_2" presStyleLbl="node1" presStyleIdx="1" presStyleCnt="7">
        <dgm:presLayoutVars>
          <dgm:bulletEnabled val="1"/>
        </dgm:presLayoutVars>
      </dgm:prSet>
      <dgm:spPr/>
    </dgm:pt>
    <dgm:pt modelId="{6E7B1CF0-E344-4170-BEE0-8297FEA39D19}" type="pres">
      <dgm:prSet presAssocID="{C4C25C0C-6FF5-4276-B3E6-F3058481F049}" presName="accent_2" presStyleCnt="0"/>
      <dgm:spPr/>
    </dgm:pt>
    <dgm:pt modelId="{C9F71EED-09C2-41B5-ADDE-15EF50785FB7}" type="pres">
      <dgm:prSet presAssocID="{C4C25C0C-6FF5-4276-B3E6-F3058481F049}" presName="accentRepeatNode" presStyleLbl="solidFgAcc1" presStyleIdx="1" presStyleCnt="7"/>
      <dgm:spPr>
        <a:blipFill dpi="0" rotWithShape="0">
          <a:blip xmlns:r="http://schemas.openxmlformats.org/officeDocument/2006/relationships" r:embed="rId7" cstate="print">
            <a:extLst>
              <a:ext uri="{28A0092B-C50C-407E-A947-70E740481C1C}">
                <a14:useLocalDpi xmlns:a14="http://schemas.microsoft.com/office/drawing/2010/main" val="0"/>
              </a:ext>
            </a:extLst>
          </a:blip>
          <a:srcRect/>
          <a:stretch>
            <a:fillRect/>
          </a:stretch>
        </a:blipFill>
      </dgm:spPr>
    </dgm:pt>
    <dgm:pt modelId="{C9EEA888-665F-4F00-B502-30D76E873FE0}" type="pres">
      <dgm:prSet presAssocID="{1A73FFE4-0C8C-4477-A57D-E226BA34472D}" presName="text_3" presStyleLbl="node1" presStyleIdx="2" presStyleCnt="7">
        <dgm:presLayoutVars>
          <dgm:bulletEnabled val="1"/>
        </dgm:presLayoutVars>
      </dgm:prSet>
      <dgm:spPr/>
    </dgm:pt>
    <dgm:pt modelId="{2FB95A3C-7B47-42C5-A0D1-E39D07E92B4D}" type="pres">
      <dgm:prSet presAssocID="{1A73FFE4-0C8C-4477-A57D-E226BA34472D}" presName="accent_3" presStyleCnt="0"/>
      <dgm:spPr/>
    </dgm:pt>
    <dgm:pt modelId="{1063B2C7-CAD7-4C51-961E-CBFC1AF99013}" type="pres">
      <dgm:prSet presAssocID="{1A73FFE4-0C8C-4477-A57D-E226BA34472D}" presName="accentRepeatNode" presStyleLbl="solidFgAcc1" presStyleIdx="2" presStyleCnt="7" custLinFactNeighborX="-1800"/>
      <dgm:spPr>
        <a:blipFill dpi="0" rotWithShape="0">
          <a:blip xmlns:r="http://schemas.openxmlformats.org/officeDocument/2006/relationships" r:embed="rId8">
            <a:extLst>
              <a:ext uri="{28A0092B-C50C-407E-A947-70E740481C1C}">
                <a14:useLocalDpi xmlns:a14="http://schemas.microsoft.com/office/drawing/2010/main" val="0"/>
              </a:ext>
            </a:extLst>
          </a:blip>
          <a:srcRect/>
          <a:stretch>
            <a:fillRect/>
          </a:stretch>
        </a:blipFill>
      </dgm:spPr>
    </dgm:pt>
    <dgm:pt modelId="{326D0AD8-9B7A-4F3E-A923-A10116613073}" type="pres">
      <dgm:prSet presAssocID="{FDAF7AC4-D614-48D5-BE04-20B8EAAB0AD3}" presName="text_4" presStyleLbl="node1" presStyleIdx="3" presStyleCnt="7">
        <dgm:presLayoutVars>
          <dgm:bulletEnabled val="1"/>
        </dgm:presLayoutVars>
      </dgm:prSet>
      <dgm:spPr/>
    </dgm:pt>
    <dgm:pt modelId="{946006F8-37FC-4B4E-8371-807A81554ED5}" type="pres">
      <dgm:prSet presAssocID="{FDAF7AC4-D614-48D5-BE04-20B8EAAB0AD3}" presName="accent_4" presStyleCnt="0"/>
      <dgm:spPr/>
    </dgm:pt>
    <dgm:pt modelId="{54BC3D32-DF73-4B60-9668-FF19C48F14F6}" type="pres">
      <dgm:prSet presAssocID="{FDAF7AC4-D614-48D5-BE04-20B8EAAB0AD3}" presName="accentRepeatNode" presStyleLbl="solidFgAcc1" presStyleIdx="3" presStyleCnt="7"/>
      <dgm:spPr>
        <a:blipFill dpi="0" rotWithShape="1">
          <a:blip xmlns:r="http://schemas.openxmlformats.org/officeDocument/2006/relationships" r:embed="rId9" cstate="print">
            <a:extLst>
              <a:ext uri="{28A0092B-C50C-407E-A947-70E740481C1C}">
                <a14:useLocalDpi xmlns:a14="http://schemas.microsoft.com/office/drawing/2010/main" val="0"/>
              </a:ext>
            </a:extLst>
          </a:blip>
          <a:srcRect/>
          <a:stretch>
            <a:fillRect/>
          </a:stretch>
        </a:blipFill>
      </dgm:spPr>
    </dgm:pt>
    <dgm:pt modelId="{F64ED5C0-49D7-43EE-9CEC-F72CD5A07ABF}" type="pres">
      <dgm:prSet presAssocID="{E8B892CC-E4FE-4385-83C9-AF03F5FF3BE2}" presName="text_5" presStyleLbl="node1" presStyleIdx="4" presStyleCnt="7">
        <dgm:presLayoutVars>
          <dgm:bulletEnabled val="1"/>
        </dgm:presLayoutVars>
      </dgm:prSet>
      <dgm:spPr/>
    </dgm:pt>
    <dgm:pt modelId="{DE7B9801-DD72-43F2-9DFD-2CD7D9E4BBB2}" type="pres">
      <dgm:prSet presAssocID="{E8B892CC-E4FE-4385-83C9-AF03F5FF3BE2}" presName="accent_5" presStyleCnt="0"/>
      <dgm:spPr/>
    </dgm:pt>
    <dgm:pt modelId="{654012D8-9A28-4DB6-B2A2-97D863EF78E0}" type="pres">
      <dgm:prSet presAssocID="{E8B892CC-E4FE-4385-83C9-AF03F5FF3BE2}" presName="accentRepeatNode" presStyleLbl="solidFgAcc1" presStyleIdx="4" presStyleCnt="7"/>
      <dgm:spPr>
        <a:blipFill dpi="0" rotWithShape="0">
          <a:blip xmlns:r="http://schemas.openxmlformats.org/officeDocument/2006/relationships" r:embed="rId10">
            <a:extLst>
              <a:ext uri="{28A0092B-C50C-407E-A947-70E740481C1C}">
                <a14:useLocalDpi xmlns:a14="http://schemas.microsoft.com/office/drawing/2010/main" val="0"/>
              </a:ext>
            </a:extLst>
          </a:blip>
          <a:srcRect/>
          <a:stretch>
            <a:fillRect/>
          </a:stretch>
        </a:blipFill>
      </dgm:spPr>
    </dgm:pt>
    <dgm:pt modelId="{CD800620-30EC-405A-B03B-BE233C9C6097}" type="pres">
      <dgm:prSet presAssocID="{0EF294F7-8F51-4866-9D80-F815D5B4C56F}" presName="text_6" presStyleLbl="node1" presStyleIdx="5" presStyleCnt="7">
        <dgm:presLayoutVars>
          <dgm:bulletEnabled val="1"/>
        </dgm:presLayoutVars>
      </dgm:prSet>
      <dgm:spPr/>
    </dgm:pt>
    <dgm:pt modelId="{81D63B27-0AF2-4F9D-8181-8B1C8912A66B}" type="pres">
      <dgm:prSet presAssocID="{0EF294F7-8F51-4866-9D80-F815D5B4C56F}" presName="accent_6" presStyleCnt="0"/>
      <dgm:spPr/>
    </dgm:pt>
    <dgm:pt modelId="{54866825-9F2E-4844-B07F-835BB939022C}" type="pres">
      <dgm:prSet presAssocID="{0EF294F7-8F51-4866-9D80-F815D5B4C56F}" presName="accentRepeatNode" presStyleLbl="solidFgAcc1" presStyleIdx="5" presStyleCnt="7"/>
      <dgm:spPr>
        <a:blipFill dpi="0" rotWithShape="0">
          <a:blip xmlns:r="http://schemas.openxmlformats.org/officeDocument/2006/relationships" r:embed="rId11" cstate="print">
            <a:extLst>
              <a:ext uri="{28A0092B-C50C-407E-A947-70E740481C1C}">
                <a14:useLocalDpi xmlns:a14="http://schemas.microsoft.com/office/drawing/2010/main" val="0"/>
              </a:ext>
            </a:extLst>
          </a:blip>
          <a:srcRect/>
          <a:stretch>
            <a:fillRect/>
          </a:stretch>
        </a:blipFill>
      </dgm:spPr>
    </dgm:pt>
    <dgm:pt modelId="{AE0D8F4A-268B-4A6B-BE10-BA19D5117F04}" type="pres">
      <dgm:prSet presAssocID="{467747A1-88BB-4732-A77B-67CDAAEC91FC}" presName="text_7" presStyleLbl="node1" presStyleIdx="6" presStyleCnt="7">
        <dgm:presLayoutVars>
          <dgm:bulletEnabled val="1"/>
        </dgm:presLayoutVars>
      </dgm:prSet>
      <dgm:spPr/>
    </dgm:pt>
    <dgm:pt modelId="{E9F7CB46-738E-4AF7-97AB-94C5EB89DC2A}" type="pres">
      <dgm:prSet presAssocID="{467747A1-88BB-4732-A77B-67CDAAEC91FC}" presName="accent_7" presStyleCnt="0"/>
      <dgm:spPr/>
    </dgm:pt>
    <dgm:pt modelId="{088687C6-003F-4948-8FEE-7BDBDDD9B417}" type="pres">
      <dgm:prSet presAssocID="{467747A1-88BB-4732-A77B-67CDAAEC91FC}" presName="accentRepeatNode" presStyleLbl="solidFgAcc1" presStyleIdx="6" presStyleCnt="7"/>
      <dgm:spPr>
        <a:blipFill dpi="0" rotWithShape="0">
          <a:blip xmlns:r="http://schemas.openxmlformats.org/officeDocument/2006/relationships" r:embed="rId12">
            <a:extLst>
              <a:ext uri="{28A0092B-C50C-407E-A947-70E740481C1C}">
                <a14:useLocalDpi xmlns:a14="http://schemas.microsoft.com/office/drawing/2010/main" val="0"/>
              </a:ext>
            </a:extLst>
          </a:blip>
          <a:srcRect/>
          <a:stretch>
            <a:fillRect/>
          </a:stretch>
        </a:blipFill>
      </dgm:spPr>
    </dgm:pt>
  </dgm:ptLst>
  <dgm:cxnLst>
    <dgm:cxn modelId="{D24F5D04-A63D-400A-A076-A4A5FB55F0C9}" type="presOf" srcId="{E459BC30-2CEA-4953-A92C-4F16C43764FB}" destId="{0E01724F-AB65-4515-8D39-A52DD29C7111}" srcOrd="0" destOrd="0" presId="urn:microsoft.com/office/officeart/2008/layout/VerticalCurvedList"/>
    <dgm:cxn modelId="{2A995913-6047-4EE3-9A22-ADD39F189219}" srcId="{E459BC30-2CEA-4953-A92C-4F16C43764FB}" destId="{467747A1-88BB-4732-A77B-67CDAAEC91FC}" srcOrd="6" destOrd="0" parTransId="{A0A21C0C-19FB-49A7-ABDD-AA6DBB641518}" sibTransId="{D0723CDB-6C6E-4F62-BADD-60406821895B}"/>
    <dgm:cxn modelId="{DC316C15-D525-41D0-8248-D6BA32B0CCC5}" srcId="{E459BC30-2CEA-4953-A92C-4F16C43764FB}" destId="{C4C25C0C-6FF5-4276-B3E6-F3058481F049}" srcOrd="1" destOrd="0" parTransId="{A20E94AB-E060-41AD-9342-B82EE6C2DCA4}" sibTransId="{54B3537C-15F9-4AC6-9DCC-A0F8AFEE6447}"/>
    <dgm:cxn modelId="{AA88011E-984F-47B8-B1B0-C0EDA77D4F88}" srcId="{E459BC30-2CEA-4953-A92C-4F16C43764FB}" destId="{1A73FFE4-0C8C-4477-A57D-E226BA34472D}" srcOrd="2" destOrd="0" parTransId="{CB356B6E-2E49-4670-8960-4F84BE90825D}" sibTransId="{E14227AB-56A7-4408-BEB4-96ECF32E3076}"/>
    <dgm:cxn modelId="{EF52762B-CBD7-41F8-AEE8-E7EA69990A54}" type="presOf" srcId="{D11DC86B-F2C3-49BA-B128-4789D5D34C03}" destId="{E2360456-E75A-4953-98E8-2F5DEFCD7EC6}" srcOrd="0" destOrd="0" presId="urn:microsoft.com/office/officeart/2008/layout/VerticalCurvedList"/>
    <dgm:cxn modelId="{588B4B30-AC06-4272-91DE-8B2C9FD406AF}" type="presOf" srcId="{E8B892CC-E4FE-4385-83C9-AF03F5FF3BE2}" destId="{F64ED5C0-49D7-43EE-9CEC-F72CD5A07ABF}" srcOrd="0" destOrd="0" presId="urn:microsoft.com/office/officeart/2008/layout/VerticalCurvedList"/>
    <dgm:cxn modelId="{E403013A-1AAA-4216-AB50-6E61D77C156B}" srcId="{E459BC30-2CEA-4953-A92C-4F16C43764FB}" destId="{0EF294F7-8F51-4866-9D80-F815D5B4C56F}" srcOrd="5" destOrd="0" parTransId="{6A9477E7-F7B1-456A-BC72-2F3E0E0C406A}" sibTransId="{AC4C87BC-DF59-47D2-8BC3-017912B57E86}"/>
    <dgm:cxn modelId="{E5B9D940-214C-47A1-B146-AB959CE2CF5A}" type="presOf" srcId="{FDAF7AC4-D614-48D5-BE04-20B8EAAB0AD3}" destId="{326D0AD8-9B7A-4F3E-A923-A10116613073}" srcOrd="0" destOrd="0" presId="urn:microsoft.com/office/officeart/2008/layout/VerticalCurvedList"/>
    <dgm:cxn modelId="{51DDC868-B921-4D3F-AA48-CA009D6ABCB4}" type="presOf" srcId="{0EF294F7-8F51-4866-9D80-F815D5B4C56F}" destId="{CD800620-30EC-405A-B03B-BE233C9C6097}" srcOrd="0" destOrd="0" presId="urn:microsoft.com/office/officeart/2008/layout/VerticalCurvedList"/>
    <dgm:cxn modelId="{6277E751-2438-4D3B-9557-73E7C28EFD1D}" srcId="{E459BC30-2CEA-4953-A92C-4F16C43764FB}" destId="{FDAF7AC4-D614-48D5-BE04-20B8EAAB0AD3}" srcOrd="3" destOrd="0" parTransId="{61B7F50A-52A5-4AF1-ACA6-F2EA3004D281}" sibTransId="{A57F4862-B805-48D6-91E0-35BB4E0421E5}"/>
    <dgm:cxn modelId="{0D3E4D54-8B2D-4676-B37E-6F47C0FF25CD}" type="presOf" srcId="{467747A1-88BB-4732-A77B-67CDAAEC91FC}" destId="{AE0D8F4A-268B-4A6B-BE10-BA19D5117F04}" srcOrd="0" destOrd="0" presId="urn:microsoft.com/office/officeart/2008/layout/VerticalCurvedList"/>
    <dgm:cxn modelId="{4AF4255A-8EFD-460A-ADED-5640125382B1}" type="presOf" srcId="{1A73FFE4-0C8C-4477-A57D-E226BA34472D}" destId="{C9EEA888-665F-4F00-B502-30D76E873FE0}" srcOrd="0" destOrd="0" presId="urn:microsoft.com/office/officeart/2008/layout/VerticalCurvedList"/>
    <dgm:cxn modelId="{4AF77399-F58E-423E-93FF-4546A78A41A5}" srcId="{E459BC30-2CEA-4953-A92C-4F16C43764FB}" destId="{D11DC86B-F2C3-49BA-B128-4789D5D34C03}" srcOrd="0" destOrd="0" parTransId="{1C8C0B76-1126-4B1D-A58E-4A726504156B}" sibTransId="{FF8FF505-2BBE-4535-9F81-6966604116AF}"/>
    <dgm:cxn modelId="{55732CCC-E670-43DC-994F-BA743519A7E3}" srcId="{E459BC30-2CEA-4953-A92C-4F16C43764FB}" destId="{E8B892CC-E4FE-4385-83C9-AF03F5FF3BE2}" srcOrd="4" destOrd="0" parTransId="{7EFC696E-D604-4BA9-82D1-2D86B2AA1364}" sibTransId="{0D20BC64-B9FC-4DF7-96A1-EB68781FA01A}"/>
    <dgm:cxn modelId="{58CEE3D2-A873-4DB1-8A96-DF508EC99FB7}" type="presOf" srcId="{FF8FF505-2BBE-4535-9F81-6966604116AF}" destId="{7F09B79B-B4BB-42E3-AD6B-42420F9EDCC2}" srcOrd="0" destOrd="0" presId="urn:microsoft.com/office/officeart/2008/layout/VerticalCurvedList"/>
    <dgm:cxn modelId="{D5A97AE9-896D-478B-BDDF-6F29696D04BF}" type="presOf" srcId="{C4C25C0C-6FF5-4276-B3E6-F3058481F049}" destId="{772BAC18-AC38-47BB-8158-4648FB164372}" srcOrd="0" destOrd="0" presId="urn:microsoft.com/office/officeart/2008/layout/VerticalCurvedList"/>
    <dgm:cxn modelId="{F006F36F-D42B-4BF7-80E5-F47665E7D190}" type="presParOf" srcId="{0E01724F-AB65-4515-8D39-A52DD29C7111}" destId="{C6ACA8E6-1BC9-46E6-B314-0FB590E243A7}" srcOrd="0" destOrd="0" presId="urn:microsoft.com/office/officeart/2008/layout/VerticalCurvedList"/>
    <dgm:cxn modelId="{50A9DFA9-9820-46E1-8461-345FA34AFC6D}" type="presParOf" srcId="{C6ACA8E6-1BC9-46E6-B314-0FB590E243A7}" destId="{913B2855-0E83-4F09-86A2-00CF02730800}" srcOrd="0" destOrd="0" presId="urn:microsoft.com/office/officeart/2008/layout/VerticalCurvedList"/>
    <dgm:cxn modelId="{84344057-8E38-47E7-8532-71F7D62E0F2A}" type="presParOf" srcId="{913B2855-0E83-4F09-86A2-00CF02730800}" destId="{EF4B1A9D-497A-490D-82DF-7DC8F60825D2}" srcOrd="0" destOrd="0" presId="urn:microsoft.com/office/officeart/2008/layout/VerticalCurvedList"/>
    <dgm:cxn modelId="{88BC6368-54D0-47BC-BC4C-6F9926CF8E03}" type="presParOf" srcId="{913B2855-0E83-4F09-86A2-00CF02730800}" destId="{7F09B79B-B4BB-42E3-AD6B-42420F9EDCC2}" srcOrd="1" destOrd="0" presId="urn:microsoft.com/office/officeart/2008/layout/VerticalCurvedList"/>
    <dgm:cxn modelId="{5F0151F6-9CA5-4E0C-A8FF-6EFBC768CBB2}" type="presParOf" srcId="{913B2855-0E83-4F09-86A2-00CF02730800}" destId="{677F7D66-8372-43E6-A00E-5DA28528A121}" srcOrd="2" destOrd="0" presId="urn:microsoft.com/office/officeart/2008/layout/VerticalCurvedList"/>
    <dgm:cxn modelId="{DEFF04A6-EF7D-474E-985D-AE3D79D60C8C}" type="presParOf" srcId="{913B2855-0E83-4F09-86A2-00CF02730800}" destId="{F4DA428E-38ED-454E-81B6-DB28435E76B5}" srcOrd="3" destOrd="0" presId="urn:microsoft.com/office/officeart/2008/layout/VerticalCurvedList"/>
    <dgm:cxn modelId="{C9068BA2-679B-46D7-A6B6-7956BD720583}" type="presParOf" srcId="{C6ACA8E6-1BC9-46E6-B314-0FB590E243A7}" destId="{E2360456-E75A-4953-98E8-2F5DEFCD7EC6}" srcOrd="1" destOrd="0" presId="urn:microsoft.com/office/officeart/2008/layout/VerticalCurvedList"/>
    <dgm:cxn modelId="{54CB4E89-C337-406F-93AC-8746A21BA4DC}" type="presParOf" srcId="{C6ACA8E6-1BC9-46E6-B314-0FB590E243A7}" destId="{4884239B-541F-4CAD-A20B-0FB02123D04A}" srcOrd="2" destOrd="0" presId="urn:microsoft.com/office/officeart/2008/layout/VerticalCurvedList"/>
    <dgm:cxn modelId="{CD2C119C-152E-400A-BCAD-620FFF9FAFE9}" type="presParOf" srcId="{4884239B-541F-4CAD-A20B-0FB02123D04A}" destId="{381360EA-2044-4FD1-A4C4-DB7AEA08C4B9}" srcOrd="0" destOrd="0" presId="urn:microsoft.com/office/officeart/2008/layout/VerticalCurvedList"/>
    <dgm:cxn modelId="{257F9724-B872-4243-898B-2BE55BEA8409}" type="presParOf" srcId="{C6ACA8E6-1BC9-46E6-B314-0FB590E243A7}" destId="{772BAC18-AC38-47BB-8158-4648FB164372}" srcOrd="3" destOrd="0" presId="urn:microsoft.com/office/officeart/2008/layout/VerticalCurvedList"/>
    <dgm:cxn modelId="{7C6A5854-0A7E-45D6-BFC1-E345247666B2}" type="presParOf" srcId="{C6ACA8E6-1BC9-46E6-B314-0FB590E243A7}" destId="{6E7B1CF0-E344-4170-BEE0-8297FEA39D19}" srcOrd="4" destOrd="0" presId="urn:microsoft.com/office/officeart/2008/layout/VerticalCurvedList"/>
    <dgm:cxn modelId="{1EEE7867-72C8-49DD-B2DC-CE2E525457C2}" type="presParOf" srcId="{6E7B1CF0-E344-4170-BEE0-8297FEA39D19}" destId="{C9F71EED-09C2-41B5-ADDE-15EF50785FB7}" srcOrd="0" destOrd="0" presId="urn:microsoft.com/office/officeart/2008/layout/VerticalCurvedList"/>
    <dgm:cxn modelId="{DC1524F1-131F-453E-A385-1E1FE14E7104}" type="presParOf" srcId="{C6ACA8E6-1BC9-46E6-B314-0FB590E243A7}" destId="{C9EEA888-665F-4F00-B502-30D76E873FE0}" srcOrd="5" destOrd="0" presId="urn:microsoft.com/office/officeart/2008/layout/VerticalCurvedList"/>
    <dgm:cxn modelId="{9F86641E-4CB3-4B60-9F70-E7D486823EC9}" type="presParOf" srcId="{C6ACA8E6-1BC9-46E6-B314-0FB590E243A7}" destId="{2FB95A3C-7B47-42C5-A0D1-E39D07E92B4D}" srcOrd="6" destOrd="0" presId="urn:microsoft.com/office/officeart/2008/layout/VerticalCurvedList"/>
    <dgm:cxn modelId="{A31DE671-F02A-4610-9741-21976B0BD683}" type="presParOf" srcId="{2FB95A3C-7B47-42C5-A0D1-E39D07E92B4D}" destId="{1063B2C7-CAD7-4C51-961E-CBFC1AF99013}" srcOrd="0" destOrd="0" presId="urn:microsoft.com/office/officeart/2008/layout/VerticalCurvedList"/>
    <dgm:cxn modelId="{5F219BA0-77AD-4345-B798-CFA388A2A0FD}" type="presParOf" srcId="{C6ACA8E6-1BC9-46E6-B314-0FB590E243A7}" destId="{326D0AD8-9B7A-4F3E-A923-A10116613073}" srcOrd="7" destOrd="0" presId="urn:microsoft.com/office/officeart/2008/layout/VerticalCurvedList"/>
    <dgm:cxn modelId="{FF86E86C-E20F-4A3A-8E99-9567D7F3B6AF}" type="presParOf" srcId="{C6ACA8E6-1BC9-46E6-B314-0FB590E243A7}" destId="{946006F8-37FC-4B4E-8371-807A81554ED5}" srcOrd="8" destOrd="0" presId="urn:microsoft.com/office/officeart/2008/layout/VerticalCurvedList"/>
    <dgm:cxn modelId="{6EDFE8A1-6895-497C-8F31-AEA2DF02C3FB}" type="presParOf" srcId="{946006F8-37FC-4B4E-8371-807A81554ED5}" destId="{54BC3D32-DF73-4B60-9668-FF19C48F14F6}" srcOrd="0" destOrd="0" presId="urn:microsoft.com/office/officeart/2008/layout/VerticalCurvedList"/>
    <dgm:cxn modelId="{07F5D642-CCB3-4977-ABAE-572867E8BF66}" type="presParOf" srcId="{C6ACA8E6-1BC9-46E6-B314-0FB590E243A7}" destId="{F64ED5C0-49D7-43EE-9CEC-F72CD5A07ABF}" srcOrd="9" destOrd="0" presId="urn:microsoft.com/office/officeart/2008/layout/VerticalCurvedList"/>
    <dgm:cxn modelId="{D057B491-5B83-402D-B6FA-30AB480F22C6}" type="presParOf" srcId="{C6ACA8E6-1BC9-46E6-B314-0FB590E243A7}" destId="{DE7B9801-DD72-43F2-9DFD-2CD7D9E4BBB2}" srcOrd="10" destOrd="0" presId="urn:microsoft.com/office/officeart/2008/layout/VerticalCurvedList"/>
    <dgm:cxn modelId="{CAF97921-C1B9-4A46-8287-E24053F7ABC7}" type="presParOf" srcId="{DE7B9801-DD72-43F2-9DFD-2CD7D9E4BBB2}" destId="{654012D8-9A28-4DB6-B2A2-97D863EF78E0}" srcOrd="0" destOrd="0" presId="urn:microsoft.com/office/officeart/2008/layout/VerticalCurvedList"/>
    <dgm:cxn modelId="{5133443E-8540-465E-80C5-26D31810F96C}" type="presParOf" srcId="{C6ACA8E6-1BC9-46E6-B314-0FB590E243A7}" destId="{CD800620-30EC-405A-B03B-BE233C9C6097}" srcOrd="11" destOrd="0" presId="urn:microsoft.com/office/officeart/2008/layout/VerticalCurvedList"/>
    <dgm:cxn modelId="{0D98BBEC-9308-4D61-B97F-64E8CF58F81A}" type="presParOf" srcId="{C6ACA8E6-1BC9-46E6-B314-0FB590E243A7}" destId="{81D63B27-0AF2-4F9D-8181-8B1C8912A66B}" srcOrd="12" destOrd="0" presId="urn:microsoft.com/office/officeart/2008/layout/VerticalCurvedList"/>
    <dgm:cxn modelId="{7E0F5670-67E1-43AF-8564-633B89775C69}" type="presParOf" srcId="{81D63B27-0AF2-4F9D-8181-8B1C8912A66B}" destId="{54866825-9F2E-4844-B07F-835BB939022C}" srcOrd="0" destOrd="0" presId="urn:microsoft.com/office/officeart/2008/layout/VerticalCurvedList"/>
    <dgm:cxn modelId="{33D60653-CB94-43FE-B17C-95A1C38061AB}" type="presParOf" srcId="{C6ACA8E6-1BC9-46E6-B314-0FB590E243A7}" destId="{AE0D8F4A-268B-4A6B-BE10-BA19D5117F04}" srcOrd="13" destOrd="0" presId="urn:microsoft.com/office/officeart/2008/layout/VerticalCurvedList"/>
    <dgm:cxn modelId="{89BD1848-4D27-45A9-B1EB-6B5AB85A05E9}" type="presParOf" srcId="{C6ACA8E6-1BC9-46E6-B314-0FB590E243A7}" destId="{E9F7CB46-738E-4AF7-97AB-94C5EB89DC2A}" srcOrd="14" destOrd="0" presId="urn:microsoft.com/office/officeart/2008/layout/VerticalCurvedList"/>
    <dgm:cxn modelId="{729D40C8-1DD1-4A78-B4E9-58CF7F197F59}" type="presParOf" srcId="{E9F7CB46-738E-4AF7-97AB-94C5EB89DC2A}" destId="{088687C6-003F-4948-8FEE-7BDBDDD9B417}"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09B79B-B4BB-42E3-AD6B-42420F9EDCC2}">
      <dsp:nvSpPr>
        <dsp:cNvPr id="0" name=""/>
        <dsp:cNvSpPr/>
      </dsp:nvSpPr>
      <dsp:spPr>
        <a:xfrm>
          <a:off x="-5473026" y="-838423"/>
          <a:ext cx="6520007" cy="6520007"/>
        </a:xfrm>
        <a:prstGeom prst="blockArc">
          <a:avLst>
            <a:gd name="adj1" fmla="val 18900000"/>
            <a:gd name="adj2" fmla="val 2700000"/>
            <a:gd name="adj3" fmla="val 331"/>
          </a:avLst>
        </a:prstGeom>
        <a:noFill/>
        <a:ln w="12700" cap="flat" cmpd="sng" algn="ctr">
          <a:solidFill>
            <a:schemeClr val="accent2">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360456-E75A-4953-98E8-2F5DEFCD7EC6}">
      <dsp:nvSpPr>
        <dsp:cNvPr id="0" name=""/>
        <dsp:cNvSpPr/>
      </dsp:nvSpPr>
      <dsp:spPr>
        <a:xfrm>
          <a:off x="339747" y="220170"/>
          <a:ext cx="8990703" cy="440146"/>
        </a:xfrm>
        <a:prstGeom prst="rect">
          <a:avLst/>
        </a:prstGeom>
        <a:solidFill>
          <a:schemeClr val="accent2">
            <a:shade val="8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366" tIns="20320" rIns="20320" bIns="20320" numCol="1" spcCol="1270" anchor="ctr" anchorCtr="0">
          <a:noAutofit/>
        </a:bodyPr>
        <a:lstStyle/>
        <a:p>
          <a:pPr marL="0" lvl="0" indent="0" algn="l" defTabSz="355600">
            <a:lnSpc>
              <a:spcPct val="90000"/>
            </a:lnSpc>
            <a:spcBef>
              <a:spcPct val="0"/>
            </a:spcBef>
            <a:spcAft>
              <a:spcPct val="35000"/>
            </a:spcAft>
            <a:buNone/>
          </a:pPr>
          <a:r>
            <a:rPr lang="es-CO" sz="800" b="1" kern="1200" dirty="0">
              <a:effectLst/>
              <a:latin typeface="Work Sans" pitchFamily="2" charset="0"/>
              <a:ea typeface="Times New Roman" panose="02020603050405020304" pitchFamily="18" charset="0"/>
            </a:rPr>
            <a:t>Sede principal</a:t>
          </a:r>
          <a:br>
            <a:rPr lang="es-CO" sz="800" kern="1200" dirty="0">
              <a:effectLst/>
              <a:latin typeface="Work Sans" pitchFamily="2" charset="0"/>
              <a:ea typeface="Times New Roman" panose="02020603050405020304" pitchFamily="18" charset="0"/>
            </a:rPr>
          </a:br>
          <a:r>
            <a:rPr lang="es-CO" sz="800" b="1" kern="1200" dirty="0">
              <a:effectLst/>
              <a:latin typeface="Work Sans" pitchFamily="2" charset="0"/>
              <a:ea typeface="Times New Roman" panose="02020603050405020304" pitchFamily="18" charset="0"/>
            </a:rPr>
            <a:t>Dirección:</a:t>
          </a:r>
          <a:r>
            <a:rPr lang="es-CO" sz="800" kern="1200" dirty="0">
              <a:effectLst/>
              <a:latin typeface="Work Sans" pitchFamily="2" charset="0"/>
              <a:ea typeface="Times New Roman" panose="02020603050405020304" pitchFamily="18" charset="0"/>
            </a:rPr>
            <a:t> Carrera 10 # 28-49. Torre A. Piso 26 y 27. Bogotá, Colombia</a:t>
          </a:r>
          <a:endParaRPr lang="es-CO" sz="800" kern="1200"/>
        </a:p>
      </dsp:txBody>
      <dsp:txXfrm>
        <a:off x="339747" y="220170"/>
        <a:ext cx="8990703" cy="440146"/>
      </dsp:txXfrm>
    </dsp:sp>
    <dsp:sp modelId="{381360EA-2044-4FD1-A4C4-DB7AEA08C4B9}">
      <dsp:nvSpPr>
        <dsp:cNvPr id="0" name=""/>
        <dsp:cNvSpPr/>
      </dsp:nvSpPr>
      <dsp:spPr>
        <a:xfrm>
          <a:off x="89425" y="156893"/>
          <a:ext cx="550182" cy="550182"/>
        </a:xfrm>
        <a:prstGeom prst="ellipse">
          <a:avLst/>
        </a:prstGeom>
        <a:blipFill dpi="0" rotWithShape="0">
          <a:blip xmlns:r="http://schemas.openxmlformats.org/officeDocument/2006/relationships" r:embed="rId1" cstate="print">
            <a:extLst>
              <a:ext uri="{28A0092B-C50C-407E-A947-70E740481C1C}">
                <a14:useLocalDpi xmlns:a14="http://schemas.microsoft.com/office/drawing/2010/main" val="0"/>
              </a:ext>
            </a:extLst>
          </a:blip>
          <a:srcRect/>
          <a:stretch>
            <a:fillRect/>
          </a:stretch>
        </a:blipFill>
        <a:ln w="12700" cap="flat" cmpd="sng" algn="ctr">
          <a:solidFill>
            <a:schemeClr val="accent2">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772BAC18-AC38-47BB-8158-4648FB164372}">
      <dsp:nvSpPr>
        <dsp:cNvPr id="0" name=""/>
        <dsp:cNvSpPr/>
      </dsp:nvSpPr>
      <dsp:spPr>
        <a:xfrm>
          <a:off x="738339" y="880777"/>
          <a:ext cx="8592111" cy="440146"/>
        </a:xfrm>
        <a:prstGeom prst="rect">
          <a:avLst/>
        </a:prstGeom>
        <a:solidFill>
          <a:schemeClr val="accent2">
            <a:shade val="80000"/>
            <a:hueOff val="-80236"/>
            <a:satOff val="1694"/>
            <a:lumOff val="451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366" tIns="20320" rIns="20320" bIns="20320" numCol="1" spcCol="1270" anchor="ctr" anchorCtr="0">
          <a:noAutofit/>
        </a:bodyPr>
        <a:lstStyle/>
        <a:p>
          <a:pPr marL="0" lvl="0" indent="0" algn="l" defTabSz="355600">
            <a:lnSpc>
              <a:spcPct val="90000"/>
            </a:lnSpc>
            <a:spcBef>
              <a:spcPct val="0"/>
            </a:spcBef>
            <a:spcAft>
              <a:spcPct val="35000"/>
            </a:spcAft>
            <a:buNone/>
          </a:pPr>
          <a:r>
            <a:rPr lang="es-CO" sz="800" b="1" kern="1200" dirty="0">
              <a:effectLst/>
              <a:latin typeface="Work Sans" pitchFamily="2" charset="0"/>
              <a:ea typeface="Times New Roman" panose="02020603050405020304" pitchFamily="18" charset="0"/>
            </a:rPr>
            <a:t>Punto de Atención y Servicio a la Ciudadanía</a:t>
          </a:r>
          <a:br>
            <a:rPr lang="es-CO" sz="800" b="1" kern="1200" dirty="0">
              <a:effectLst/>
              <a:latin typeface="Work Sans" pitchFamily="2" charset="0"/>
              <a:ea typeface="Times New Roman" panose="02020603050405020304" pitchFamily="18" charset="0"/>
            </a:rPr>
          </a:br>
          <a:r>
            <a:rPr lang="es-CO" sz="800" b="1" kern="1200" dirty="0">
              <a:effectLst/>
              <a:latin typeface="Work Sans" pitchFamily="2" charset="0"/>
              <a:ea typeface="Times New Roman" panose="02020603050405020304" pitchFamily="18" charset="0"/>
            </a:rPr>
            <a:t>Dirección</a:t>
          </a:r>
          <a:r>
            <a:rPr lang="es-CO" sz="800" kern="1200" dirty="0">
              <a:effectLst/>
              <a:latin typeface="Work Sans" pitchFamily="2" charset="0"/>
              <a:ea typeface="Times New Roman" panose="02020603050405020304" pitchFamily="18" charset="0"/>
            </a:rPr>
            <a:t>: Carrera 13A Nro. 28-38, Local 132 Parque Central Bavaria, Manzana 1. y Red CADE (Américas, Suba y 20 de Julio) </a:t>
          </a:r>
        </a:p>
        <a:p>
          <a:pPr marL="0" lvl="0" indent="0" algn="l" defTabSz="355600">
            <a:lnSpc>
              <a:spcPct val="90000"/>
            </a:lnSpc>
            <a:spcBef>
              <a:spcPct val="0"/>
            </a:spcBef>
            <a:spcAft>
              <a:spcPct val="35000"/>
            </a:spcAft>
            <a:buNone/>
          </a:pPr>
          <a:r>
            <a:rPr lang="es-CO" sz="800" b="1" kern="1200" dirty="0">
              <a:effectLst/>
              <a:latin typeface="Work Sans" pitchFamily="2" charset="0"/>
              <a:ea typeface="Times New Roman" panose="02020603050405020304" pitchFamily="18" charset="0"/>
            </a:rPr>
            <a:t>Horarios de atención al ciudadano: </a:t>
          </a:r>
          <a:r>
            <a:rPr lang="es-CO" sz="800" kern="1200" dirty="0">
              <a:effectLst/>
              <a:latin typeface="Work Sans" pitchFamily="2" charset="0"/>
              <a:ea typeface="Times New Roman" panose="02020603050405020304" pitchFamily="18" charset="0"/>
            </a:rPr>
            <a:t>Lunes a viernes 7:00a.m. a 4:30p.m.</a:t>
          </a:r>
          <a:endParaRPr lang="es-CO" sz="800" kern="1200" dirty="0">
            <a:effectLst/>
            <a:latin typeface="Times New Roman" panose="02020603050405020304" pitchFamily="18" charset="0"/>
            <a:ea typeface="Times New Roman" panose="02020603050405020304" pitchFamily="18" charset="0"/>
          </a:endParaRPr>
        </a:p>
      </dsp:txBody>
      <dsp:txXfrm>
        <a:off x="738339" y="880777"/>
        <a:ext cx="8592111" cy="440146"/>
      </dsp:txXfrm>
    </dsp:sp>
    <dsp:sp modelId="{C9F71EED-09C2-41B5-ADDE-15EF50785FB7}">
      <dsp:nvSpPr>
        <dsp:cNvPr id="0" name=""/>
        <dsp:cNvSpPr/>
      </dsp:nvSpPr>
      <dsp:spPr>
        <a:xfrm>
          <a:off x="463248" y="825758"/>
          <a:ext cx="550182" cy="550182"/>
        </a:xfrm>
        <a:prstGeom prst="ellipse">
          <a:avLst/>
        </a:prstGeom>
        <a:blipFill dpi="0" rotWithShape="0">
          <a:blip xmlns:r="http://schemas.openxmlformats.org/officeDocument/2006/relationships" r:embed="rId2" cstate="print">
            <a:extLst>
              <a:ext uri="{28A0092B-C50C-407E-A947-70E740481C1C}">
                <a14:useLocalDpi xmlns:a14="http://schemas.microsoft.com/office/drawing/2010/main" val="0"/>
              </a:ext>
            </a:extLst>
          </a:blip>
          <a:srcRect/>
          <a:stretch>
            <a:fillRect/>
          </a:stretch>
        </a:blipFill>
        <a:ln w="12700" cap="flat" cmpd="sng" algn="ctr">
          <a:solidFill>
            <a:schemeClr val="accent2">
              <a:shade val="80000"/>
              <a:hueOff val="-80236"/>
              <a:satOff val="1694"/>
              <a:lumOff val="4514"/>
              <a:alphaOff val="0"/>
            </a:schemeClr>
          </a:solidFill>
          <a:prstDash val="solid"/>
          <a:miter lim="800000"/>
        </a:ln>
        <a:effectLst/>
      </dsp:spPr>
      <dsp:style>
        <a:lnRef idx="2">
          <a:scrgbClr r="0" g="0" b="0"/>
        </a:lnRef>
        <a:fillRef idx="1">
          <a:scrgbClr r="0" g="0" b="0"/>
        </a:fillRef>
        <a:effectRef idx="0">
          <a:scrgbClr r="0" g="0" b="0"/>
        </a:effectRef>
        <a:fontRef idx="minor"/>
      </dsp:style>
    </dsp:sp>
    <dsp:sp modelId="{C9EEA888-665F-4F00-B502-30D76E873FE0}">
      <dsp:nvSpPr>
        <dsp:cNvPr id="0" name=""/>
        <dsp:cNvSpPr/>
      </dsp:nvSpPr>
      <dsp:spPr>
        <a:xfrm>
          <a:off x="956766" y="1540899"/>
          <a:ext cx="8373684" cy="440146"/>
        </a:xfrm>
        <a:prstGeom prst="rect">
          <a:avLst/>
        </a:prstGeom>
        <a:solidFill>
          <a:schemeClr val="accent2">
            <a:shade val="80000"/>
            <a:hueOff val="-160472"/>
            <a:satOff val="3389"/>
            <a:lumOff val="902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366" tIns="20320" rIns="20320" bIns="20320" numCol="1" spcCol="1270" anchor="ctr" anchorCtr="0">
          <a:noAutofit/>
        </a:bodyPr>
        <a:lstStyle/>
        <a:p>
          <a:pPr marL="0" lvl="0" indent="0" algn="l" defTabSz="355600">
            <a:lnSpc>
              <a:spcPct val="90000"/>
            </a:lnSpc>
            <a:spcBef>
              <a:spcPct val="0"/>
            </a:spcBef>
            <a:spcAft>
              <a:spcPct val="35000"/>
            </a:spcAft>
            <a:buNone/>
          </a:pPr>
          <a:r>
            <a:rPr lang="es-CO" sz="800" b="1" kern="1200" dirty="0">
              <a:effectLst/>
              <a:latin typeface="Work Sans" pitchFamily="2" charset="0"/>
              <a:ea typeface="Times New Roman" panose="02020603050405020304" pitchFamily="18" charset="0"/>
            </a:rPr>
            <a:t>Teléfono conmutador:</a:t>
          </a:r>
          <a:r>
            <a:rPr lang="es-CO" sz="800" kern="1200" dirty="0">
              <a:effectLst/>
              <a:latin typeface="Work Sans" pitchFamily="2" charset="0"/>
              <a:ea typeface="Times New Roman" panose="02020603050405020304" pitchFamily="18" charset="0"/>
            </a:rPr>
            <a:t> +57 (601) 6660006</a:t>
          </a:r>
          <a:endParaRPr lang="es-CO" sz="800" kern="1200" dirty="0">
            <a:effectLst/>
            <a:latin typeface="Times New Roman" panose="02020603050405020304" pitchFamily="18" charset="0"/>
            <a:ea typeface="Times New Roman" panose="02020603050405020304" pitchFamily="18" charset="0"/>
          </a:endParaRPr>
        </a:p>
      </dsp:txBody>
      <dsp:txXfrm>
        <a:off x="956766" y="1540899"/>
        <a:ext cx="8373684" cy="440146"/>
      </dsp:txXfrm>
    </dsp:sp>
    <dsp:sp modelId="{1063B2C7-CAD7-4C51-961E-CBFC1AF99013}">
      <dsp:nvSpPr>
        <dsp:cNvPr id="0" name=""/>
        <dsp:cNvSpPr/>
      </dsp:nvSpPr>
      <dsp:spPr>
        <a:xfrm>
          <a:off x="671771" y="1485881"/>
          <a:ext cx="550182" cy="550182"/>
        </a:xfrm>
        <a:prstGeom prst="ellipse">
          <a:avLst/>
        </a:prstGeom>
        <a:blipFill dpi="0" rotWithShape="0">
          <a:blip xmlns:r="http://schemas.openxmlformats.org/officeDocument/2006/relationships" r:embed="rId3">
            <a:extLst>
              <a:ext uri="{28A0092B-C50C-407E-A947-70E740481C1C}">
                <a14:useLocalDpi xmlns:a14="http://schemas.microsoft.com/office/drawing/2010/main" val="0"/>
              </a:ext>
            </a:extLst>
          </a:blip>
          <a:srcRect/>
          <a:stretch>
            <a:fillRect/>
          </a:stretch>
        </a:blipFill>
        <a:ln w="12700" cap="flat" cmpd="sng" algn="ctr">
          <a:solidFill>
            <a:schemeClr val="accent2">
              <a:shade val="80000"/>
              <a:hueOff val="-160472"/>
              <a:satOff val="3389"/>
              <a:lumOff val="9027"/>
              <a:alphaOff val="0"/>
            </a:schemeClr>
          </a:solidFill>
          <a:prstDash val="solid"/>
          <a:miter lim="800000"/>
        </a:ln>
        <a:effectLst/>
      </dsp:spPr>
      <dsp:style>
        <a:lnRef idx="2">
          <a:scrgbClr r="0" g="0" b="0"/>
        </a:lnRef>
        <a:fillRef idx="1">
          <a:scrgbClr r="0" g="0" b="0"/>
        </a:fillRef>
        <a:effectRef idx="0">
          <a:scrgbClr r="0" g="0" b="0"/>
        </a:effectRef>
        <a:fontRef idx="minor"/>
      </dsp:style>
    </dsp:sp>
    <dsp:sp modelId="{326D0AD8-9B7A-4F3E-A923-A10116613073}">
      <dsp:nvSpPr>
        <dsp:cNvPr id="0" name=""/>
        <dsp:cNvSpPr/>
      </dsp:nvSpPr>
      <dsp:spPr>
        <a:xfrm>
          <a:off x="1026507" y="2201506"/>
          <a:ext cx="8303943" cy="440146"/>
        </a:xfrm>
        <a:prstGeom prst="rect">
          <a:avLst/>
        </a:prstGeom>
        <a:solidFill>
          <a:schemeClr val="accent2">
            <a:shade val="80000"/>
            <a:hueOff val="-240708"/>
            <a:satOff val="5083"/>
            <a:lumOff val="135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366" tIns="22860" rIns="22860" bIns="22860" numCol="1" spcCol="1270" anchor="ctr" anchorCtr="0">
          <a:noAutofit/>
        </a:bodyPr>
        <a:lstStyle/>
        <a:p>
          <a:pPr marL="0" lvl="0" indent="0" algn="l" defTabSz="400050">
            <a:lnSpc>
              <a:spcPct val="90000"/>
            </a:lnSpc>
            <a:spcBef>
              <a:spcPct val="0"/>
            </a:spcBef>
            <a:spcAft>
              <a:spcPct val="35000"/>
            </a:spcAft>
            <a:buNone/>
          </a:pPr>
          <a:r>
            <a:rPr lang="es-CO" sz="900" b="1" kern="1200" dirty="0">
              <a:solidFill>
                <a:prstClr val="white"/>
              </a:solidFill>
              <a:effectLst/>
              <a:latin typeface="Work Sans" pitchFamily="2" charset="0"/>
              <a:ea typeface="Times New Roman" panose="02020603050405020304" pitchFamily="18" charset="0"/>
              <a:cs typeface="+mn-cs"/>
            </a:rPr>
            <a:t>Video llamada de lengua de señas: </a:t>
          </a:r>
          <a:r>
            <a:rPr lang="es-CO" sz="900" kern="1200" dirty="0">
              <a:latin typeface="Work Sans" pitchFamily="2" charset="0"/>
              <a:hlinkClick xmlns:r="http://schemas.openxmlformats.org/officeDocument/2006/relationships" r:id="rId4"/>
            </a:rPr>
            <a:t>https://bpmconsulting6.ucontactcloud.com/WebChat/ateneavideochat</a:t>
          </a:r>
          <a:r>
            <a:rPr lang="es-CO" sz="900" kern="1200" dirty="0">
              <a:hlinkClick xmlns:r="http://schemas.openxmlformats.org/officeDocument/2006/relationships" r:id="rId4"/>
            </a:rPr>
            <a:t>/</a:t>
          </a:r>
          <a:r>
            <a:rPr lang="es-CO" sz="900" kern="1200" dirty="0"/>
            <a:t> </a:t>
          </a:r>
        </a:p>
      </dsp:txBody>
      <dsp:txXfrm>
        <a:off x="1026507" y="2201506"/>
        <a:ext cx="8303943" cy="440146"/>
      </dsp:txXfrm>
    </dsp:sp>
    <dsp:sp modelId="{54BC3D32-DF73-4B60-9668-FF19C48F14F6}">
      <dsp:nvSpPr>
        <dsp:cNvPr id="0" name=""/>
        <dsp:cNvSpPr/>
      </dsp:nvSpPr>
      <dsp:spPr>
        <a:xfrm>
          <a:off x="751416" y="2146488"/>
          <a:ext cx="550182" cy="550182"/>
        </a:xfrm>
        <a:prstGeom prst="ellipse">
          <a:avLst/>
        </a:prstGeom>
        <a:blipFill dpi="0" rotWithShape="1">
          <a:blip xmlns:r="http://schemas.openxmlformats.org/officeDocument/2006/relationships" r:embed="rId5" cstate="print">
            <a:extLst>
              <a:ext uri="{28A0092B-C50C-407E-A947-70E740481C1C}">
                <a14:useLocalDpi xmlns:a14="http://schemas.microsoft.com/office/drawing/2010/main" val="0"/>
              </a:ext>
            </a:extLst>
          </a:blip>
          <a:srcRect/>
          <a:stretch>
            <a:fillRect/>
          </a:stretch>
        </a:blipFill>
        <a:ln w="12700" cap="flat" cmpd="sng" algn="ctr">
          <a:solidFill>
            <a:schemeClr val="accent2">
              <a:shade val="80000"/>
              <a:hueOff val="-240708"/>
              <a:satOff val="5083"/>
              <a:lumOff val="13541"/>
              <a:alphaOff val="0"/>
            </a:schemeClr>
          </a:solidFill>
          <a:prstDash val="solid"/>
          <a:miter lim="800000"/>
        </a:ln>
        <a:effectLst/>
      </dsp:spPr>
      <dsp:style>
        <a:lnRef idx="2">
          <a:scrgbClr r="0" g="0" b="0"/>
        </a:lnRef>
        <a:fillRef idx="1">
          <a:scrgbClr r="0" g="0" b="0"/>
        </a:fillRef>
        <a:effectRef idx="0">
          <a:scrgbClr r="0" g="0" b="0"/>
        </a:effectRef>
        <a:fontRef idx="minor"/>
      </dsp:style>
    </dsp:sp>
    <dsp:sp modelId="{F64ED5C0-49D7-43EE-9CEC-F72CD5A07ABF}">
      <dsp:nvSpPr>
        <dsp:cNvPr id="0" name=""/>
        <dsp:cNvSpPr/>
      </dsp:nvSpPr>
      <dsp:spPr>
        <a:xfrm>
          <a:off x="956766" y="2862113"/>
          <a:ext cx="8373684" cy="440146"/>
        </a:xfrm>
        <a:prstGeom prst="rect">
          <a:avLst/>
        </a:prstGeom>
        <a:solidFill>
          <a:schemeClr val="accent2">
            <a:shade val="80000"/>
            <a:hueOff val="-320943"/>
            <a:satOff val="6777"/>
            <a:lumOff val="1805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366" tIns="22860" rIns="22860" bIns="22860" numCol="1" spcCol="1270" anchor="ctr" anchorCtr="0">
          <a:noAutofit/>
        </a:bodyPr>
        <a:lstStyle/>
        <a:p>
          <a:pPr marL="0" lvl="0" indent="0" algn="l" defTabSz="400050">
            <a:lnSpc>
              <a:spcPct val="90000"/>
            </a:lnSpc>
            <a:spcBef>
              <a:spcPct val="0"/>
            </a:spcBef>
            <a:spcAft>
              <a:spcPct val="35000"/>
            </a:spcAft>
            <a:buNone/>
          </a:pPr>
          <a:r>
            <a:rPr lang="es-CO" sz="900" b="1" kern="1200" dirty="0">
              <a:solidFill>
                <a:prstClr val="white"/>
              </a:solidFill>
              <a:effectLst/>
              <a:latin typeface="Work Sans" pitchFamily="2" charset="0"/>
              <a:ea typeface="Times New Roman" panose="02020603050405020304" pitchFamily="18" charset="0"/>
              <a:cs typeface="+mn-cs"/>
            </a:rPr>
            <a:t>Chat: </a:t>
          </a:r>
          <a:r>
            <a:rPr lang="es-CO" sz="900" kern="1200" dirty="0">
              <a:latin typeface="Work Sans" pitchFamily="2" charset="0"/>
              <a:hlinkClick xmlns:r="http://schemas.openxmlformats.org/officeDocument/2006/relationships" r:id="rId6"/>
            </a:rPr>
            <a:t>https://bpmconsulting6.ucontactcloud.com/WebChat/ateneachat/</a:t>
          </a:r>
          <a:r>
            <a:rPr lang="es-CO" sz="900" kern="1200" dirty="0">
              <a:latin typeface="Work Sans" pitchFamily="2" charset="0"/>
            </a:rPr>
            <a:t> </a:t>
          </a:r>
        </a:p>
      </dsp:txBody>
      <dsp:txXfrm>
        <a:off x="956766" y="2862113"/>
        <a:ext cx="8373684" cy="440146"/>
      </dsp:txXfrm>
    </dsp:sp>
    <dsp:sp modelId="{654012D8-9A28-4DB6-B2A2-97D863EF78E0}">
      <dsp:nvSpPr>
        <dsp:cNvPr id="0" name=""/>
        <dsp:cNvSpPr/>
      </dsp:nvSpPr>
      <dsp:spPr>
        <a:xfrm>
          <a:off x="681674" y="2807095"/>
          <a:ext cx="550182" cy="550182"/>
        </a:xfrm>
        <a:prstGeom prst="ellipse">
          <a:avLst/>
        </a:prstGeom>
        <a:blipFill dpi="0" rotWithShape="0">
          <a:blip xmlns:r="http://schemas.openxmlformats.org/officeDocument/2006/relationships" r:embed="rId7">
            <a:extLst>
              <a:ext uri="{28A0092B-C50C-407E-A947-70E740481C1C}">
                <a14:useLocalDpi xmlns:a14="http://schemas.microsoft.com/office/drawing/2010/main" val="0"/>
              </a:ext>
            </a:extLst>
          </a:blip>
          <a:srcRect/>
          <a:stretch>
            <a:fillRect/>
          </a:stretch>
        </a:blipFill>
        <a:ln w="12700" cap="flat" cmpd="sng" algn="ctr">
          <a:solidFill>
            <a:schemeClr val="accent2">
              <a:shade val="80000"/>
              <a:hueOff val="-320943"/>
              <a:satOff val="6777"/>
              <a:lumOff val="18054"/>
              <a:alphaOff val="0"/>
            </a:schemeClr>
          </a:solidFill>
          <a:prstDash val="solid"/>
          <a:miter lim="800000"/>
        </a:ln>
        <a:effectLst/>
      </dsp:spPr>
      <dsp:style>
        <a:lnRef idx="2">
          <a:scrgbClr r="0" g="0" b="0"/>
        </a:lnRef>
        <a:fillRef idx="1">
          <a:scrgbClr r="0" g="0" b="0"/>
        </a:fillRef>
        <a:effectRef idx="0">
          <a:scrgbClr r="0" g="0" b="0"/>
        </a:effectRef>
        <a:fontRef idx="minor"/>
      </dsp:style>
    </dsp:sp>
    <dsp:sp modelId="{CD800620-30EC-405A-B03B-BE233C9C6097}">
      <dsp:nvSpPr>
        <dsp:cNvPr id="0" name=""/>
        <dsp:cNvSpPr/>
      </dsp:nvSpPr>
      <dsp:spPr>
        <a:xfrm>
          <a:off x="738339" y="3522236"/>
          <a:ext cx="8592111" cy="440146"/>
        </a:xfrm>
        <a:prstGeom prst="rect">
          <a:avLst/>
        </a:prstGeom>
        <a:solidFill>
          <a:schemeClr val="accent2">
            <a:shade val="80000"/>
            <a:hueOff val="-401179"/>
            <a:satOff val="8472"/>
            <a:lumOff val="2256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366" tIns="22860" rIns="22860" bIns="22860" numCol="1" spcCol="1270" anchor="ctr" anchorCtr="0">
          <a:noAutofit/>
        </a:bodyPr>
        <a:lstStyle/>
        <a:p>
          <a:pPr marL="0" lvl="0" indent="0" algn="l" defTabSz="400050">
            <a:lnSpc>
              <a:spcPct val="90000"/>
            </a:lnSpc>
            <a:spcBef>
              <a:spcPct val="0"/>
            </a:spcBef>
            <a:spcAft>
              <a:spcPct val="35000"/>
            </a:spcAft>
            <a:buNone/>
          </a:pPr>
          <a:r>
            <a:rPr lang="es-CO" sz="900" b="1" kern="1200" dirty="0">
              <a:solidFill>
                <a:prstClr val="white"/>
              </a:solidFill>
              <a:effectLst/>
              <a:latin typeface="Work Sans" pitchFamily="2" charset="0"/>
              <a:ea typeface="Times New Roman" panose="02020603050405020304" pitchFamily="18" charset="0"/>
              <a:cs typeface="+mn-cs"/>
            </a:rPr>
            <a:t>Sistema de Gestión de Correspondencia - SIGA: </a:t>
          </a:r>
          <a:r>
            <a:rPr lang="es-CO" sz="900" kern="1200" dirty="0">
              <a:latin typeface="Work Sans" pitchFamily="2" charset="0"/>
              <a:hlinkClick xmlns:r="http://schemas.openxmlformats.org/officeDocument/2006/relationships" r:id="rId8"/>
            </a:rPr>
            <a:t>https://siga.agenciaatenea.gov.co/WebSigaPQR/</a:t>
          </a:r>
          <a:r>
            <a:rPr lang="es-CO" sz="900" kern="1200" dirty="0">
              <a:latin typeface="Work Sans" pitchFamily="2" charset="0"/>
            </a:rPr>
            <a:t> </a:t>
          </a:r>
        </a:p>
        <a:p>
          <a:pPr marL="0" lvl="0" indent="0" algn="l" defTabSz="400050">
            <a:lnSpc>
              <a:spcPct val="90000"/>
            </a:lnSpc>
            <a:spcBef>
              <a:spcPct val="0"/>
            </a:spcBef>
            <a:spcAft>
              <a:spcPct val="35000"/>
            </a:spcAft>
            <a:buNone/>
          </a:pPr>
          <a:r>
            <a:rPr lang="es-CO" sz="900" b="1" kern="1200" dirty="0">
              <a:solidFill>
                <a:prstClr val="white"/>
              </a:solidFill>
              <a:effectLst/>
              <a:latin typeface="Work Sans" pitchFamily="2" charset="0"/>
              <a:ea typeface="Times New Roman" panose="02020603050405020304" pitchFamily="18" charset="0"/>
              <a:cs typeface="+mn-cs"/>
            </a:rPr>
            <a:t>Sistema para la Gestión de Peticiones Ciudadanas - Bogotá Te Escucha</a:t>
          </a:r>
          <a:r>
            <a:rPr lang="es-CO" sz="900" kern="1200" dirty="0">
              <a:latin typeface="Work Sans" pitchFamily="2" charset="0"/>
            </a:rPr>
            <a:t>: </a:t>
          </a:r>
          <a:r>
            <a:rPr lang="es-CO" sz="900" kern="1200" dirty="0">
              <a:latin typeface="Work Sans" pitchFamily="2" charset="0"/>
              <a:hlinkClick xmlns:r="http://schemas.openxmlformats.org/officeDocument/2006/relationships" r:id="rId9"/>
            </a:rPr>
            <a:t>https://bogota.gov.co/sdqs/</a:t>
          </a:r>
          <a:r>
            <a:rPr lang="es-CO" sz="900" kern="1200" dirty="0">
              <a:latin typeface="Work Sans" pitchFamily="2" charset="0"/>
            </a:rPr>
            <a:t> </a:t>
          </a:r>
        </a:p>
      </dsp:txBody>
      <dsp:txXfrm>
        <a:off x="738339" y="3522236"/>
        <a:ext cx="8592111" cy="440146"/>
      </dsp:txXfrm>
    </dsp:sp>
    <dsp:sp modelId="{54866825-9F2E-4844-B07F-835BB939022C}">
      <dsp:nvSpPr>
        <dsp:cNvPr id="0" name=""/>
        <dsp:cNvSpPr/>
      </dsp:nvSpPr>
      <dsp:spPr>
        <a:xfrm>
          <a:off x="463248" y="3467218"/>
          <a:ext cx="550182" cy="550182"/>
        </a:xfrm>
        <a:prstGeom prst="ellipse">
          <a:avLst/>
        </a:prstGeom>
        <a:blipFill dpi="0" rotWithShape="0">
          <a:blip xmlns:r="http://schemas.openxmlformats.org/officeDocument/2006/relationships" r:embed="rId10" cstate="print">
            <a:extLst>
              <a:ext uri="{28A0092B-C50C-407E-A947-70E740481C1C}">
                <a14:useLocalDpi xmlns:a14="http://schemas.microsoft.com/office/drawing/2010/main" val="0"/>
              </a:ext>
            </a:extLst>
          </a:blip>
          <a:srcRect/>
          <a:stretch>
            <a:fillRect/>
          </a:stretch>
        </a:blipFill>
        <a:ln w="12700" cap="flat" cmpd="sng" algn="ctr">
          <a:solidFill>
            <a:schemeClr val="accent2">
              <a:shade val="80000"/>
              <a:hueOff val="-401179"/>
              <a:satOff val="8472"/>
              <a:lumOff val="22568"/>
              <a:alphaOff val="0"/>
            </a:schemeClr>
          </a:solidFill>
          <a:prstDash val="solid"/>
          <a:miter lim="800000"/>
        </a:ln>
        <a:effectLst/>
      </dsp:spPr>
      <dsp:style>
        <a:lnRef idx="2">
          <a:scrgbClr r="0" g="0" b="0"/>
        </a:lnRef>
        <a:fillRef idx="1">
          <a:scrgbClr r="0" g="0" b="0"/>
        </a:fillRef>
        <a:effectRef idx="0">
          <a:scrgbClr r="0" g="0" b="0"/>
        </a:effectRef>
        <a:fontRef idx="minor"/>
      </dsp:style>
    </dsp:sp>
    <dsp:sp modelId="{AE0D8F4A-268B-4A6B-BE10-BA19D5117F04}">
      <dsp:nvSpPr>
        <dsp:cNvPr id="0" name=""/>
        <dsp:cNvSpPr/>
      </dsp:nvSpPr>
      <dsp:spPr>
        <a:xfrm>
          <a:off x="339747" y="4182843"/>
          <a:ext cx="8990703" cy="440146"/>
        </a:xfrm>
        <a:prstGeom prst="rect">
          <a:avLst/>
        </a:prstGeom>
        <a:solidFill>
          <a:schemeClr val="accent2">
            <a:shade val="80000"/>
            <a:hueOff val="-481415"/>
            <a:satOff val="10166"/>
            <a:lumOff val="2708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349366" tIns="22860" rIns="22860" bIns="22860" numCol="1" spcCol="1270" anchor="ctr" anchorCtr="0">
          <a:noAutofit/>
        </a:bodyPr>
        <a:lstStyle/>
        <a:p>
          <a:pPr marL="0" lvl="0" indent="0" algn="l" defTabSz="400050">
            <a:lnSpc>
              <a:spcPct val="90000"/>
            </a:lnSpc>
            <a:spcBef>
              <a:spcPct val="0"/>
            </a:spcBef>
            <a:spcAft>
              <a:spcPct val="35000"/>
            </a:spcAft>
            <a:buNone/>
          </a:pPr>
          <a:r>
            <a:rPr lang="es-CO" sz="900" b="1" kern="1200" dirty="0">
              <a:solidFill>
                <a:prstClr val="white"/>
              </a:solidFill>
              <a:effectLst/>
              <a:latin typeface="Work Sans" pitchFamily="2" charset="0"/>
              <a:ea typeface="Times New Roman" panose="02020603050405020304" pitchFamily="18" charset="0"/>
              <a:cs typeface="+mn-cs"/>
            </a:rPr>
            <a:t>Correo de contacto:  </a:t>
          </a:r>
          <a:r>
            <a:rPr lang="es-CO" sz="900" u="sng" kern="1200" dirty="0">
              <a:effectLst/>
              <a:latin typeface="Work Sans" pitchFamily="2" charset="0"/>
              <a:ea typeface="Times New Roman" panose="02020603050405020304" pitchFamily="18" charset="0"/>
              <a:hlinkClick xmlns:r="http://schemas.openxmlformats.org/officeDocument/2006/relationships" r:id="rId11"/>
            </a:rPr>
            <a:t>atencionalciudadano@agenciaatenea.gov.co</a:t>
          </a:r>
          <a:r>
            <a:rPr lang="es-CO" sz="900" u="none" kern="1200" dirty="0">
              <a:effectLst/>
              <a:latin typeface="Work Sans" pitchFamily="2" charset="0"/>
              <a:ea typeface="Times New Roman" panose="02020603050405020304" pitchFamily="18" charset="0"/>
            </a:rPr>
            <a:t> *</a:t>
          </a:r>
        </a:p>
        <a:p>
          <a:pPr marL="0" lvl="0" indent="0" algn="l" defTabSz="400050">
            <a:lnSpc>
              <a:spcPct val="90000"/>
            </a:lnSpc>
            <a:spcBef>
              <a:spcPct val="0"/>
            </a:spcBef>
            <a:spcAft>
              <a:spcPct val="35000"/>
            </a:spcAft>
            <a:buNone/>
          </a:pPr>
          <a:r>
            <a:rPr lang="es-CO" sz="800" u="none" kern="1200" dirty="0">
              <a:effectLst/>
              <a:latin typeface="Work Sans" pitchFamily="2" charset="0"/>
              <a:ea typeface="Times New Roman" panose="02020603050405020304" pitchFamily="18" charset="0"/>
            </a:rPr>
            <a:t>* Correo deshabilitado el 18 de marzo de 2023 </a:t>
          </a:r>
          <a:endParaRPr lang="es-CO" sz="800" u="none" kern="1200" dirty="0">
            <a:effectLst/>
            <a:latin typeface="Times New Roman" panose="02020603050405020304" pitchFamily="18" charset="0"/>
            <a:ea typeface="Times New Roman" panose="02020603050405020304" pitchFamily="18" charset="0"/>
          </a:endParaRPr>
        </a:p>
      </dsp:txBody>
      <dsp:txXfrm>
        <a:off x="339747" y="4182843"/>
        <a:ext cx="8990703" cy="440146"/>
      </dsp:txXfrm>
    </dsp:sp>
    <dsp:sp modelId="{088687C6-003F-4948-8FEE-7BDBDDD9B417}">
      <dsp:nvSpPr>
        <dsp:cNvPr id="0" name=""/>
        <dsp:cNvSpPr/>
      </dsp:nvSpPr>
      <dsp:spPr>
        <a:xfrm>
          <a:off x="64656" y="4127825"/>
          <a:ext cx="550182" cy="550182"/>
        </a:xfrm>
        <a:prstGeom prst="ellipse">
          <a:avLst/>
        </a:prstGeom>
        <a:blipFill dpi="0" rotWithShape="0">
          <a:blip xmlns:r="http://schemas.openxmlformats.org/officeDocument/2006/relationships" r:embed="rId12">
            <a:extLst>
              <a:ext uri="{28A0092B-C50C-407E-A947-70E740481C1C}">
                <a14:useLocalDpi xmlns:a14="http://schemas.microsoft.com/office/drawing/2010/main" val="0"/>
              </a:ext>
            </a:extLst>
          </a:blip>
          <a:srcRect/>
          <a:stretch>
            <a:fillRect/>
          </a:stretch>
        </a:blipFill>
        <a:ln w="12700" cap="flat" cmpd="sng" algn="ctr">
          <a:solidFill>
            <a:schemeClr val="accent2">
              <a:shade val="80000"/>
              <a:hueOff val="-481415"/>
              <a:satOff val="10166"/>
              <a:lumOff val="27081"/>
              <a:alphaOff val="0"/>
            </a:schemeClr>
          </a:solidFill>
          <a:prstDash val="solid"/>
          <a:miter lim="800000"/>
        </a:ln>
        <a:effectLst/>
      </dsp:spPr>
      <dsp:style>
        <a:lnRef idx="2">
          <a:scrgbClr r="0" g="0" b="0"/>
        </a:lnRef>
        <a:fillRef idx="1">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96D4E95-4B21-4E7A-ACAA-A7A515B801A5}" type="datetimeFigureOut">
              <a:rPr lang="en-US" smtClean="0"/>
              <a:t>4/9/2024</a:t>
            </a:fld>
            <a:endParaRPr lang="en-U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n-U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5E5C133-EDB1-464E-9A00-74A65F48A461}" type="slidenum">
              <a:rPr lang="en-US" smtClean="0"/>
              <a:t>‹Nº›</a:t>
            </a:fld>
            <a:endParaRPr lang="en-US"/>
          </a:p>
        </p:txBody>
      </p:sp>
    </p:spTree>
    <p:extLst>
      <p:ext uri="{BB962C8B-B14F-4D97-AF65-F5344CB8AC3E}">
        <p14:creationId xmlns:p14="http://schemas.microsoft.com/office/powerpoint/2010/main" val="36076662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Tree>
    <p:extLst>
      <p:ext uri="{BB962C8B-B14F-4D97-AF65-F5344CB8AC3E}">
        <p14:creationId xmlns:p14="http://schemas.microsoft.com/office/powerpoint/2010/main" val="3199297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1B1042B-8024-28E3-0D7A-55BFEFA0F043}"/>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AB37B0B4-6113-952F-3EB3-F725572E6504}"/>
              </a:ext>
            </a:extLst>
          </p:cNvPr>
          <p:cNvSpPr>
            <a:spLocks noGrp="1"/>
          </p:cNvSpPr>
          <p:nvPr>
            <p:ph type="body" orient="vert" idx="1"/>
          </p:nvPr>
        </p:nvSpPr>
        <p:spPr>
          <a:xfrm>
            <a:off x="838200" y="1825625"/>
            <a:ext cx="10515600" cy="4351338"/>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8F0FB128-E5E4-26CF-064C-4228C183249F}"/>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09/04/2024</a:t>
            </a:fld>
            <a:endParaRPr lang="es-CO"/>
          </a:p>
        </p:txBody>
      </p:sp>
      <p:sp>
        <p:nvSpPr>
          <p:cNvPr id="5" name="Marcador de pie de página 4">
            <a:extLst>
              <a:ext uri="{FF2B5EF4-FFF2-40B4-BE49-F238E27FC236}">
                <a16:creationId xmlns:a16="http://schemas.microsoft.com/office/drawing/2014/main" id="{9C49105F-4A00-A007-EDAA-95A0D39E41F1}"/>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6" name="Marcador de número de diapositiva 5">
            <a:extLst>
              <a:ext uri="{FF2B5EF4-FFF2-40B4-BE49-F238E27FC236}">
                <a16:creationId xmlns:a16="http://schemas.microsoft.com/office/drawing/2014/main" id="{3C00F80C-8FA2-2F22-FB4D-7F83D21767A3}"/>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744304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19714C70-E3A5-8867-7507-A303A6F8CFF4}"/>
              </a:ext>
            </a:extLst>
          </p:cNvPr>
          <p:cNvSpPr>
            <a:spLocks noGrp="1"/>
          </p:cNvSpPr>
          <p:nvPr>
            <p:ph type="title" orient="vert"/>
          </p:nvPr>
        </p:nvSpPr>
        <p:spPr>
          <a:xfrm>
            <a:off x="8724900" y="365125"/>
            <a:ext cx="2628900" cy="5811838"/>
          </a:xfrm>
          <a:prstGeom prst="rect">
            <a:avLst/>
          </a:prstGeo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91EE666E-C7B3-3E43-84D1-4AF72F04640E}"/>
              </a:ext>
            </a:extLst>
          </p:cNvPr>
          <p:cNvSpPr>
            <a:spLocks noGrp="1"/>
          </p:cNvSpPr>
          <p:nvPr>
            <p:ph type="body" orient="vert" idx="1"/>
          </p:nvPr>
        </p:nvSpPr>
        <p:spPr>
          <a:xfrm>
            <a:off x="838200" y="365125"/>
            <a:ext cx="7734300" cy="5811838"/>
          </a:xfrm>
          <a:prstGeom prst="rect">
            <a:avLst/>
          </a:prstGeo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5C6CA57B-3C08-AABD-DC90-23D2FE082774}"/>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09/04/2024</a:t>
            </a:fld>
            <a:endParaRPr lang="es-CO"/>
          </a:p>
        </p:txBody>
      </p:sp>
      <p:sp>
        <p:nvSpPr>
          <p:cNvPr id="5" name="Marcador de pie de página 4">
            <a:extLst>
              <a:ext uri="{FF2B5EF4-FFF2-40B4-BE49-F238E27FC236}">
                <a16:creationId xmlns:a16="http://schemas.microsoft.com/office/drawing/2014/main" id="{46237CC1-BC79-F425-3AD5-DAB6D85318C4}"/>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6" name="Marcador de número de diapositiva 5">
            <a:extLst>
              <a:ext uri="{FF2B5EF4-FFF2-40B4-BE49-F238E27FC236}">
                <a16:creationId xmlns:a16="http://schemas.microsoft.com/office/drawing/2014/main" id="{8DB6152E-7768-B69E-F9F3-232F9D48FE61}"/>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13160934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E806960-ADC5-DB8F-6041-2F79D5D2533D}"/>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87E40033-71D7-84C7-3A8C-E8330AFA7AFD}"/>
              </a:ext>
            </a:extLst>
          </p:cNvPr>
          <p:cNvSpPr>
            <a:spLocks noGrp="1"/>
          </p:cNvSpPr>
          <p:nvPr>
            <p:ph idx="1"/>
          </p:nvPr>
        </p:nvSpPr>
        <p:spPr>
          <a:xfrm>
            <a:off x="838200" y="1825625"/>
            <a:ext cx="10515600" cy="435133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E61934E7-DCEF-1659-3102-A598F727CA55}"/>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09/04/2024</a:t>
            </a:fld>
            <a:endParaRPr lang="es-CO"/>
          </a:p>
        </p:txBody>
      </p:sp>
      <p:sp>
        <p:nvSpPr>
          <p:cNvPr id="5" name="Marcador de pie de página 4">
            <a:extLst>
              <a:ext uri="{FF2B5EF4-FFF2-40B4-BE49-F238E27FC236}">
                <a16:creationId xmlns:a16="http://schemas.microsoft.com/office/drawing/2014/main" id="{9619FE8D-6B05-E5CF-E904-A23288D18AAA}"/>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6" name="Marcador de número de diapositiva 5">
            <a:extLst>
              <a:ext uri="{FF2B5EF4-FFF2-40B4-BE49-F238E27FC236}">
                <a16:creationId xmlns:a16="http://schemas.microsoft.com/office/drawing/2014/main" id="{894A7EC3-8C48-3D38-D964-D9F9EFF86A31}"/>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35456029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03B2C6F-9440-3E4B-10AC-DF503397A782}"/>
              </a:ext>
            </a:extLst>
          </p:cNvPr>
          <p:cNvSpPr>
            <a:spLocks noGrp="1"/>
          </p:cNvSpPr>
          <p:nvPr>
            <p:ph type="title"/>
          </p:nvPr>
        </p:nvSpPr>
        <p:spPr>
          <a:xfrm>
            <a:off x="831850" y="1709738"/>
            <a:ext cx="10515600" cy="2852737"/>
          </a:xfrm>
          <a:prstGeom prst="rect">
            <a:avLst/>
          </a:prstGeo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B47716D3-5395-2DE0-AC6B-C31F240D83E6}"/>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B7DF2F7-82C1-EEA4-14F6-CBF855E61B1D}"/>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09/04/2024</a:t>
            </a:fld>
            <a:endParaRPr lang="es-CO"/>
          </a:p>
        </p:txBody>
      </p:sp>
      <p:sp>
        <p:nvSpPr>
          <p:cNvPr id="5" name="Marcador de pie de página 4">
            <a:extLst>
              <a:ext uri="{FF2B5EF4-FFF2-40B4-BE49-F238E27FC236}">
                <a16:creationId xmlns:a16="http://schemas.microsoft.com/office/drawing/2014/main" id="{5B40277D-B19C-2CBA-C3C7-4A51C8BE3D1D}"/>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6" name="Marcador de número de diapositiva 5">
            <a:extLst>
              <a:ext uri="{FF2B5EF4-FFF2-40B4-BE49-F238E27FC236}">
                <a16:creationId xmlns:a16="http://schemas.microsoft.com/office/drawing/2014/main" id="{181A19E7-70D8-734C-DB68-A3B437617D42}"/>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602240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7DB082-5F19-4EDE-5E04-A3D98F126638}"/>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57D8AFE4-311B-C152-6E1B-4EC879479B3E}"/>
              </a:ext>
            </a:extLst>
          </p:cNvPr>
          <p:cNvSpPr>
            <a:spLocks noGrp="1"/>
          </p:cNvSpPr>
          <p:nvPr>
            <p:ph sz="half" idx="1"/>
          </p:nvPr>
        </p:nvSpPr>
        <p:spPr>
          <a:xfrm>
            <a:off x="838200" y="1825625"/>
            <a:ext cx="5181600" cy="435133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075EF311-AA66-A964-89D4-5DEFBE3B19B9}"/>
              </a:ext>
            </a:extLst>
          </p:cNvPr>
          <p:cNvSpPr>
            <a:spLocks noGrp="1"/>
          </p:cNvSpPr>
          <p:nvPr>
            <p:ph sz="half" idx="2"/>
          </p:nvPr>
        </p:nvSpPr>
        <p:spPr>
          <a:xfrm>
            <a:off x="6172200" y="1825625"/>
            <a:ext cx="5181600" cy="435133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2A2CC019-2E5E-CA59-DA05-0D759D5BCEB4}"/>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09/04/2024</a:t>
            </a:fld>
            <a:endParaRPr lang="es-CO"/>
          </a:p>
        </p:txBody>
      </p:sp>
      <p:sp>
        <p:nvSpPr>
          <p:cNvPr id="6" name="Marcador de pie de página 5">
            <a:extLst>
              <a:ext uri="{FF2B5EF4-FFF2-40B4-BE49-F238E27FC236}">
                <a16:creationId xmlns:a16="http://schemas.microsoft.com/office/drawing/2014/main" id="{7337C9A5-1D74-2C28-E3EE-EA3A13467223}"/>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7" name="Marcador de número de diapositiva 6">
            <a:extLst>
              <a:ext uri="{FF2B5EF4-FFF2-40B4-BE49-F238E27FC236}">
                <a16:creationId xmlns:a16="http://schemas.microsoft.com/office/drawing/2014/main" id="{5317B178-A476-787D-81E0-79399244B295}"/>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649771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E45FD90-2CFD-C29D-B40E-494FB6185951}"/>
              </a:ext>
            </a:extLst>
          </p:cNvPr>
          <p:cNvSpPr>
            <a:spLocks noGrp="1"/>
          </p:cNvSpPr>
          <p:nvPr>
            <p:ph type="title"/>
          </p:nvPr>
        </p:nvSpPr>
        <p:spPr>
          <a:xfrm>
            <a:off x="839788" y="365125"/>
            <a:ext cx="10515600" cy="1325563"/>
          </a:xfrm>
          <a:prstGeom prst="rect">
            <a:avLst/>
          </a:prstGeo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949E6848-D956-6AE2-DDB3-2F32A148AC91}"/>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E1CE705A-1FEC-4FCB-2769-6EC300FD4032}"/>
              </a:ext>
            </a:extLst>
          </p:cNvPr>
          <p:cNvSpPr>
            <a:spLocks noGrp="1"/>
          </p:cNvSpPr>
          <p:nvPr>
            <p:ph sz="half" idx="2"/>
          </p:nvPr>
        </p:nvSpPr>
        <p:spPr>
          <a:xfrm>
            <a:off x="839788" y="2505075"/>
            <a:ext cx="5157787" cy="368458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7F064CFD-F751-5903-078E-D4B0DBDD6F9E}"/>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30E1AD76-275B-C8DC-8A24-8B1E0B2F024D}"/>
              </a:ext>
            </a:extLst>
          </p:cNvPr>
          <p:cNvSpPr>
            <a:spLocks noGrp="1"/>
          </p:cNvSpPr>
          <p:nvPr>
            <p:ph sz="quarter" idx="4"/>
          </p:nvPr>
        </p:nvSpPr>
        <p:spPr>
          <a:xfrm>
            <a:off x="6172200" y="2505075"/>
            <a:ext cx="5183188" cy="3684588"/>
          </a:xfrm>
          <a:prstGeom prst="rect">
            <a:avLst/>
          </a:prstGeo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CB7B4CFE-4CE4-15B9-1A5A-5CE578D6A9E8}"/>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09/04/2024</a:t>
            </a:fld>
            <a:endParaRPr lang="es-CO"/>
          </a:p>
        </p:txBody>
      </p:sp>
      <p:sp>
        <p:nvSpPr>
          <p:cNvPr id="8" name="Marcador de pie de página 7">
            <a:extLst>
              <a:ext uri="{FF2B5EF4-FFF2-40B4-BE49-F238E27FC236}">
                <a16:creationId xmlns:a16="http://schemas.microsoft.com/office/drawing/2014/main" id="{39097278-0724-A1C1-1A63-DC902C99FF68}"/>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9" name="Marcador de número de diapositiva 8">
            <a:extLst>
              <a:ext uri="{FF2B5EF4-FFF2-40B4-BE49-F238E27FC236}">
                <a16:creationId xmlns:a16="http://schemas.microsoft.com/office/drawing/2014/main" id="{DD56E348-FCF3-AB17-A5DB-CF158A98485A}"/>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17929235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3F2B1A7D-F1DB-69CB-D7F0-5DA39B9E9234}"/>
              </a:ext>
            </a:extLst>
          </p:cNvPr>
          <p:cNvSpPr>
            <a:spLocks noGrp="1"/>
          </p:cNvSpPr>
          <p:nvPr>
            <p:ph type="title"/>
          </p:nvPr>
        </p:nvSpPr>
        <p:spPr>
          <a:xfrm>
            <a:off x="838200" y="365125"/>
            <a:ext cx="10515600" cy="1325563"/>
          </a:xfrm>
          <a:prstGeom prst="rect">
            <a:avLst/>
          </a:prstGeom>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6A8EA3D1-5B5F-7D35-9E78-FF27E3170039}"/>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09/04/2024</a:t>
            </a:fld>
            <a:endParaRPr lang="es-CO"/>
          </a:p>
        </p:txBody>
      </p:sp>
      <p:sp>
        <p:nvSpPr>
          <p:cNvPr id="4" name="Marcador de pie de página 3">
            <a:extLst>
              <a:ext uri="{FF2B5EF4-FFF2-40B4-BE49-F238E27FC236}">
                <a16:creationId xmlns:a16="http://schemas.microsoft.com/office/drawing/2014/main" id="{EFA5FE61-4DFA-D68E-A780-1F7CBAAFB365}"/>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5" name="Marcador de número de diapositiva 4">
            <a:extLst>
              <a:ext uri="{FF2B5EF4-FFF2-40B4-BE49-F238E27FC236}">
                <a16:creationId xmlns:a16="http://schemas.microsoft.com/office/drawing/2014/main" id="{EFB78E68-487A-2083-8BE6-C3F5E1063F8D}"/>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2223312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029E209F-B6D1-B770-7C77-6D98E180C7BF}"/>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09/04/2024</a:t>
            </a:fld>
            <a:endParaRPr lang="es-CO"/>
          </a:p>
        </p:txBody>
      </p:sp>
      <p:sp>
        <p:nvSpPr>
          <p:cNvPr id="3" name="Marcador de pie de página 2">
            <a:extLst>
              <a:ext uri="{FF2B5EF4-FFF2-40B4-BE49-F238E27FC236}">
                <a16:creationId xmlns:a16="http://schemas.microsoft.com/office/drawing/2014/main" id="{7815F355-FC23-880E-62F1-06BCE54FC97B}"/>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4" name="Marcador de número de diapositiva 3">
            <a:extLst>
              <a:ext uri="{FF2B5EF4-FFF2-40B4-BE49-F238E27FC236}">
                <a16:creationId xmlns:a16="http://schemas.microsoft.com/office/drawing/2014/main" id="{21B3AD37-DD44-6509-54B9-71A677574D8D}"/>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9237680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75ADD0D-D925-DCD4-BC1A-3BF236B2C703}"/>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506D2EC0-7FA1-9CEB-6555-5DA63A642180}"/>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119B7923-D349-490D-DB8B-B395CAE3E18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0BB9455-39A8-9B68-2CFD-D31079B5A11B}"/>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09/04/2024</a:t>
            </a:fld>
            <a:endParaRPr lang="es-CO"/>
          </a:p>
        </p:txBody>
      </p:sp>
      <p:sp>
        <p:nvSpPr>
          <p:cNvPr id="6" name="Marcador de pie de página 5">
            <a:extLst>
              <a:ext uri="{FF2B5EF4-FFF2-40B4-BE49-F238E27FC236}">
                <a16:creationId xmlns:a16="http://schemas.microsoft.com/office/drawing/2014/main" id="{C2467D61-D615-BACF-6ABE-611B81CDC53B}"/>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7" name="Marcador de número de diapositiva 6">
            <a:extLst>
              <a:ext uri="{FF2B5EF4-FFF2-40B4-BE49-F238E27FC236}">
                <a16:creationId xmlns:a16="http://schemas.microsoft.com/office/drawing/2014/main" id="{3320F350-4B2C-656E-9969-E695110B9848}"/>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66346137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A3C3D7E-4361-2B74-FA42-3F21A48CDBC1}"/>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3F2695BD-0C0F-C491-6E50-5CFB57751BB9}"/>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50CA76D8-4555-84EE-D3B0-898738A90D6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4A55000E-BCA8-202E-CB56-30DDBD7C529A}"/>
              </a:ext>
            </a:extLst>
          </p:cNvPr>
          <p:cNvSpPr>
            <a:spLocks noGrp="1"/>
          </p:cNvSpPr>
          <p:nvPr>
            <p:ph type="dt" sz="half" idx="10"/>
          </p:nvPr>
        </p:nvSpPr>
        <p:spPr>
          <a:xfrm>
            <a:off x="838200" y="6356350"/>
            <a:ext cx="2743200" cy="365125"/>
          </a:xfrm>
          <a:prstGeom prst="rect">
            <a:avLst/>
          </a:prstGeom>
        </p:spPr>
        <p:txBody>
          <a:bodyPr/>
          <a:lstStyle/>
          <a:p>
            <a:fld id="{F32ACC10-67A2-4284-B610-06E3C15494BB}" type="datetimeFigureOut">
              <a:rPr lang="es-CO" smtClean="0"/>
              <a:t>09/04/2024</a:t>
            </a:fld>
            <a:endParaRPr lang="es-CO"/>
          </a:p>
        </p:txBody>
      </p:sp>
      <p:sp>
        <p:nvSpPr>
          <p:cNvPr id="6" name="Marcador de pie de página 5">
            <a:extLst>
              <a:ext uri="{FF2B5EF4-FFF2-40B4-BE49-F238E27FC236}">
                <a16:creationId xmlns:a16="http://schemas.microsoft.com/office/drawing/2014/main" id="{13ADE76A-60A5-131E-2E18-1D2193AF2D47}"/>
              </a:ext>
            </a:extLst>
          </p:cNvPr>
          <p:cNvSpPr>
            <a:spLocks noGrp="1"/>
          </p:cNvSpPr>
          <p:nvPr>
            <p:ph type="ftr" sz="quarter" idx="11"/>
          </p:nvPr>
        </p:nvSpPr>
        <p:spPr>
          <a:xfrm>
            <a:off x="4038600" y="6356350"/>
            <a:ext cx="4114800" cy="365125"/>
          </a:xfrm>
          <a:prstGeom prst="rect">
            <a:avLst/>
          </a:prstGeom>
        </p:spPr>
        <p:txBody>
          <a:bodyPr/>
          <a:lstStyle/>
          <a:p>
            <a:endParaRPr lang="es-CO"/>
          </a:p>
        </p:txBody>
      </p:sp>
      <p:sp>
        <p:nvSpPr>
          <p:cNvPr id="7" name="Marcador de número de diapositiva 6">
            <a:extLst>
              <a:ext uri="{FF2B5EF4-FFF2-40B4-BE49-F238E27FC236}">
                <a16:creationId xmlns:a16="http://schemas.microsoft.com/office/drawing/2014/main" id="{7489AEFA-BA66-8748-F8E6-800598771340}"/>
              </a:ext>
            </a:extLst>
          </p:cNvPr>
          <p:cNvSpPr>
            <a:spLocks noGrp="1"/>
          </p:cNvSpPr>
          <p:nvPr>
            <p:ph type="sldNum" sz="quarter" idx="12"/>
          </p:nvPr>
        </p:nvSpPr>
        <p:spPr>
          <a:xfrm>
            <a:off x="8610600" y="6356350"/>
            <a:ext cx="2743200" cy="365125"/>
          </a:xfrm>
          <a:prstGeom prst="rect">
            <a:avLst/>
          </a:prstGeom>
        </p:spPr>
        <p:txBody>
          <a:bodyPr/>
          <a:lstStyle/>
          <a:p>
            <a:fld id="{BD9DBC56-EF22-437A-B7AD-6335973D7109}" type="slidenum">
              <a:rPr lang="es-CO" smtClean="0"/>
              <a:t>‹Nº›</a:t>
            </a:fld>
            <a:endParaRPr lang="es-CO"/>
          </a:p>
        </p:txBody>
      </p:sp>
    </p:spTree>
    <p:extLst>
      <p:ext uri="{BB962C8B-B14F-4D97-AF65-F5344CB8AC3E}">
        <p14:creationId xmlns:p14="http://schemas.microsoft.com/office/powerpoint/2010/main" val="33747590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Imagen 7" descr="Imagen que contiene Interfaz de usuario gráfica&#10;&#10;Descripción generada automáticamente">
            <a:extLst>
              <a:ext uri="{FF2B5EF4-FFF2-40B4-BE49-F238E27FC236}">
                <a16:creationId xmlns:a16="http://schemas.microsoft.com/office/drawing/2014/main" id="{2E875FC2-ACD9-98C2-16BD-49916D50AC69}"/>
              </a:ext>
            </a:extLst>
          </p:cNvPr>
          <p:cNvPicPr>
            <a:picLocks noChangeAspect="1"/>
          </p:cNvPicPr>
          <p:nvPr userDrawn="1"/>
        </p:nvPicPr>
        <p:blipFill>
          <a:blip r:embed="rId13">
            <a:extLst>
              <a:ext uri="{28A0092B-C50C-407E-A947-70E740481C1C}">
                <a14:useLocalDpi xmlns:a14="http://schemas.microsoft.com/office/drawing/2010/main" val="0"/>
              </a:ext>
            </a:extLst>
          </a:blip>
          <a:stretch>
            <a:fillRect/>
          </a:stretch>
        </p:blipFill>
        <p:spPr>
          <a:xfrm>
            <a:off x="0" y="-5079"/>
            <a:ext cx="12191999" cy="6868158"/>
          </a:xfrm>
          <a:prstGeom prst="rect">
            <a:avLst/>
          </a:prstGeom>
        </p:spPr>
      </p:pic>
    </p:spTree>
    <p:extLst>
      <p:ext uri="{BB962C8B-B14F-4D97-AF65-F5344CB8AC3E}">
        <p14:creationId xmlns:p14="http://schemas.microsoft.com/office/powerpoint/2010/main" val="113365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emf"/><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4.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6.emf"/><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7.emf"/><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Imagen que contiene Calendario&#10;&#10;Descripción generada automáticamente">
            <a:extLst>
              <a:ext uri="{FF2B5EF4-FFF2-40B4-BE49-F238E27FC236}">
                <a16:creationId xmlns:a16="http://schemas.microsoft.com/office/drawing/2014/main" id="{977E8E20-4B8D-86E2-8C65-3D4F3998BAE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60032"/>
          </a:xfrm>
          <a:prstGeom prst="rect">
            <a:avLst/>
          </a:prstGeom>
        </p:spPr>
      </p:pic>
      <p:sp>
        <p:nvSpPr>
          <p:cNvPr id="2" name="CuadroTexto 1">
            <a:extLst>
              <a:ext uri="{FF2B5EF4-FFF2-40B4-BE49-F238E27FC236}">
                <a16:creationId xmlns:a16="http://schemas.microsoft.com/office/drawing/2014/main" id="{A334AB5D-787D-DDF8-E663-A1A5315F4AC3}"/>
              </a:ext>
            </a:extLst>
          </p:cNvPr>
          <p:cNvSpPr txBox="1"/>
          <p:nvPr/>
        </p:nvSpPr>
        <p:spPr>
          <a:xfrm>
            <a:off x="397933" y="2335832"/>
            <a:ext cx="11396133" cy="646331"/>
          </a:xfrm>
          <a:prstGeom prst="rect">
            <a:avLst/>
          </a:prstGeom>
          <a:noFill/>
        </p:spPr>
        <p:txBody>
          <a:bodyPr wrap="square" lIns="91440" tIns="45720" rIns="91440" bIns="45720" anchor="t">
            <a:spAutoFit/>
          </a:bodyPr>
          <a:lstStyle/>
          <a:p>
            <a:pPr algn="ctr"/>
            <a:r>
              <a:rPr lang="es-CO" sz="3600" b="1" dirty="0">
                <a:solidFill>
                  <a:schemeClr val="bg1"/>
                </a:solidFill>
                <a:latin typeface="Montserrat" panose="00000500000000000000" pitchFamily="2" charset="0"/>
                <a:cs typeface="Microsoft New Tai Lue"/>
              </a:rPr>
              <a:t>INFORME DE GESTIÓN DE PQRSD</a:t>
            </a:r>
            <a:endParaRPr lang="en-US" sz="3200" b="1" dirty="0">
              <a:solidFill>
                <a:schemeClr val="bg1"/>
              </a:solidFill>
              <a:latin typeface="Montserrat" panose="00000500000000000000" pitchFamily="2" charset="0"/>
              <a:cs typeface="Microsoft New Tai Lue" panose="020B0502040204020203" pitchFamily="34" charset="0"/>
            </a:endParaRPr>
          </a:p>
        </p:txBody>
      </p:sp>
      <p:sp>
        <p:nvSpPr>
          <p:cNvPr id="3" name="CuadroTexto 2">
            <a:extLst>
              <a:ext uri="{FF2B5EF4-FFF2-40B4-BE49-F238E27FC236}">
                <a16:creationId xmlns:a16="http://schemas.microsoft.com/office/drawing/2014/main" id="{78882E57-01F6-4933-667F-851E0275A2DF}"/>
              </a:ext>
            </a:extLst>
          </p:cNvPr>
          <p:cNvSpPr txBox="1"/>
          <p:nvPr/>
        </p:nvSpPr>
        <p:spPr>
          <a:xfrm>
            <a:off x="2258246" y="3571174"/>
            <a:ext cx="7675506" cy="1200329"/>
          </a:xfrm>
          <a:prstGeom prst="rect">
            <a:avLst/>
          </a:prstGeom>
          <a:noFill/>
        </p:spPr>
        <p:txBody>
          <a:bodyPr wrap="square" lIns="91440" tIns="45720" rIns="91440" bIns="45720" anchor="t">
            <a:spAutoFit/>
          </a:bodyPr>
          <a:lstStyle/>
          <a:p>
            <a:pPr algn="ctr"/>
            <a:r>
              <a:rPr lang="es-CO" sz="2400" dirty="0">
                <a:solidFill>
                  <a:schemeClr val="bg1"/>
                </a:solidFill>
                <a:latin typeface="Montserrat" panose="00000500000000000000" pitchFamily="2" charset="0"/>
                <a:cs typeface="Microsoft New Tai Lue"/>
              </a:rPr>
              <a:t>Subgerencia de Gestión Administrativa</a:t>
            </a:r>
          </a:p>
          <a:p>
            <a:pPr algn="ctr"/>
            <a:r>
              <a:rPr lang="es-CO" sz="2400" dirty="0">
                <a:solidFill>
                  <a:schemeClr val="bg1"/>
                </a:solidFill>
                <a:latin typeface="Montserrat" panose="00000500000000000000" pitchFamily="2" charset="0"/>
                <a:cs typeface="Microsoft New Tai Lue"/>
              </a:rPr>
              <a:t>Proceso de Gestión de Servicio a la Ciudadanía Primer Trimestre 2024</a:t>
            </a:r>
            <a:endParaRPr lang="en-US" sz="2000" dirty="0">
              <a:solidFill>
                <a:schemeClr val="bg1"/>
              </a:solidFill>
              <a:latin typeface="Montserrat" panose="00000500000000000000" pitchFamily="2" charset="0"/>
              <a:cs typeface="Microsoft New Tai Lue" panose="020B0502040204020203" pitchFamily="34" charset="0"/>
            </a:endParaRPr>
          </a:p>
        </p:txBody>
      </p:sp>
    </p:spTree>
    <p:extLst>
      <p:ext uri="{BB962C8B-B14F-4D97-AF65-F5344CB8AC3E}">
        <p14:creationId xmlns:p14="http://schemas.microsoft.com/office/powerpoint/2010/main" val="18864483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BAD62E7C-6169-5641-4112-9FBE25FDF0D2}"/>
              </a:ext>
            </a:extLst>
          </p:cNvPr>
          <p:cNvSpPr txBox="1"/>
          <p:nvPr/>
        </p:nvSpPr>
        <p:spPr>
          <a:xfrm>
            <a:off x="6320222" y="59427"/>
            <a:ext cx="4314557" cy="70784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000" b="1" dirty="0">
                <a:solidFill>
                  <a:schemeClr val="bg1"/>
                </a:solidFill>
                <a:latin typeface="Montserrat"/>
                <a:ea typeface="Montserrat"/>
                <a:cs typeface="Montserrat"/>
                <a:sym typeface="Montserrat"/>
              </a:rPr>
              <a:t>Estado de la Gestión de las PQRSD</a:t>
            </a:r>
          </a:p>
        </p:txBody>
      </p:sp>
      <p:sp>
        <p:nvSpPr>
          <p:cNvPr id="3" name="CuadroTexto 2">
            <a:extLst>
              <a:ext uri="{FF2B5EF4-FFF2-40B4-BE49-F238E27FC236}">
                <a16:creationId xmlns:a16="http://schemas.microsoft.com/office/drawing/2014/main" id="{A0614B93-B472-7204-02A0-A953BFFFB3EC}"/>
              </a:ext>
            </a:extLst>
          </p:cNvPr>
          <p:cNvSpPr txBox="1"/>
          <p:nvPr/>
        </p:nvSpPr>
        <p:spPr>
          <a:xfrm>
            <a:off x="664489" y="4974261"/>
            <a:ext cx="11311466" cy="923330"/>
          </a:xfrm>
          <a:prstGeom prst="rect">
            <a:avLst/>
          </a:prstGeom>
          <a:noFill/>
        </p:spPr>
        <p:txBody>
          <a:bodyPr wrap="square" rtlCol="0">
            <a:spAutoFit/>
          </a:bodyPr>
          <a:lstStyle/>
          <a:p>
            <a:pPr algn="just"/>
            <a:r>
              <a:rPr lang="es-CO" dirty="0"/>
              <a:t>Del total de las PQRSD recibidas durante el primer trimestre de 2024, se identifica que, con corte al 31 de marzo de 2024, el 2,5% de las solicitudes se encontraban pendientes por gestionar. De las solicitudes pendientes por gestionar, ninguna esta por fuera de términos.</a:t>
            </a:r>
          </a:p>
        </p:txBody>
      </p:sp>
      <p:sp>
        <p:nvSpPr>
          <p:cNvPr id="4" name="CuadroTexto 3">
            <a:extLst>
              <a:ext uri="{FF2B5EF4-FFF2-40B4-BE49-F238E27FC236}">
                <a16:creationId xmlns:a16="http://schemas.microsoft.com/office/drawing/2014/main" id="{ECD3DBB0-30AE-482F-DBDB-59BDD3904BBA}"/>
              </a:ext>
            </a:extLst>
          </p:cNvPr>
          <p:cNvSpPr txBox="1"/>
          <p:nvPr/>
        </p:nvSpPr>
        <p:spPr>
          <a:xfrm>
            <a:off x="2412788" y="4377023"/>
            <a:ext cx="7970104" cy="276999"/>
          </a:xfrm>
          <a:prstGeom prst="rect">
            <a:avLst/>
          </a:prstGeom>
          <a:noFill/>
        </p:spPr>
        <p:txBody>
          <a:bodyPr wrap="square">
            <a:spAutoFit/>
          </a:bodyPr>
          <a:lstStyle/>
          <a:p>
            <a:pPr algn="ctr"/>
            <a:r>
              <a:rPr lang="es-CO" sz="1200" dirty="0"/>
              <a:t>Fuente: SIGA – Periodo 1 enero a  31 de marzo 2024</a:t>
            </a:r>
          </a:p>
        </p:txBody>
      </p:sp>
      <p:pic>
        <p:nvPicPr>
          <p:cNvPr id="5" name="Imagen 4">
            <a:extLst>
              <a:ext uri="{FF2B5EF4-FFF2-40B4-BE49-F238E27FC236}">
                <a16:creationId xmlns:a16="http://schemas.microsoft.com/office/drawing/2014/main" id="{276BEE01-862F-3123-1E16-A0DBD3AB2F7B}"/>
              </a:ext>
            </a:extLst>
          </p:cNvPr>
          <p:cNvPicPr>
            <a:picLocks noChangeAspect="1"/>
          </p:cNvPicPr>
          <p:nvPr/>
        </p:nvPicPr>
        <p:blipFill>
          <a:blip r:embed="rId2"/>
          <a:stretch>
            <a:fillRect/>
          </a:stretch>
        </p:blipFill>
        <p:spPr>
          <a:xfrm>
            <a:off x="1281112" y="1273678"/>
            <a:ext cx="10153663" cy="3103345"/>
          </a:xfrm>
          <a:prstGeom prst="rect">
            <a:avLst/>
          </a:prstGeom>
        </p:spPr>
      </p:pic>
    </p:spTree>
    <p:extLst>
      <p:ext uri="{BB962C8B-B14F-4D97-AF65-F5344CB8AC3E}">
        <p14:creationId xmlns:p14="http://schemas.microsoft.com/office/powerpoint/2010/main" val="38479237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BAD62E7C-6169-5641-4112-9FBE25FDF0D2}"/>
              </a:ext>
            </a:extLst>
          </p:cNvPr>
          <p:cNvSpPr txBox="1"/>
          <p:nvPr/>
        </p:nvSpPr>
        <p:spPr>
          <a:xfrm>
            <a:off x="6337156" y="0"/>
            <a:ext cx="4181641"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3200" b="1" dirty="0">
                <a:solidFill>
                  <a:schemeClr val="bg1"/>
                </a:solidFill>
                <a:latin typeface="Montserrat"/>
                <a:ea typeface="Montserrat"/>
                <a:cs typeface="Montserrat"/>
                <a:sym typeface="Montserrat"/>
              </a:rPr>
              <a:t>Recomendaciones</a:t>
            </a:r>
          </a:p>
        </p:txBody>
      </p:sp>
      <p:sp>
        <p:nvSpPr>
          <p:cNvPr id="4" name="CuadroTexto 3">
            <a:extLst>
              <a:ext uri="{FF2B5EF4-FFF2-40B4-BE49-F238E27FC236}">
                <a16:creationId xmlns:a16="http://schemas.microsoft.com/office/drawing/2014/main" id="{C6A7186B-300B-C1A0-0564-DEA5C1A9F533}"/>
              </a:ext>
            </a:extLst>
          </p:cNvPr>
          <p:cNvSpPr txBox="1"/>
          <p:nvPr/>
        </p:nvSpPr>
        <p:spPr>
          <a:xfrm>
            <a:off x="837619" y="1289953"/>
            <a:ext cx="10139641" cy="4524315"/>
          </a:xfrm>
          <a:prstGeom prst="rect">
            <a:avLst/>
          </a:prstGeom>
          <a:noFill/>
        </p:spPr>
        <p:txBody>
          <a:bodyPr wrap="square">
            <a:spAutoFit/>
          </a:bodyPr>
          <a:lstStyle/>
          <a:p>
            <a:pPr marL="285750" indent="-285750" algn="just">
              <a:buFont typeface="Arial" panose="020B0604020202020204" pitchFamily="34" charset="0"/>
              <a:buChar char="•"/>
            </a:pPr>
            <a:r>
              <a:rPr lang="es-CO" sz="1600" dirty="0"/>
              <a:t>Se recomienda a las dependencias/áreas de la Agencia que presentan PQRSD pendientes por dar respuesta o han generado respuestas extemporáneas, establecer acciones de mejora para dar cumplimiento a los términos de Ley y tener presente un plan de contingencia frente a radicaciones masivas de peticiones.</a:t>
            </a:r>
          </a:p>
          <a:p>
            <a:pPr algn="just"/>
            <a:endParaRPr lang="es-CO" sz="1600" dirty="0"/>
          </a:p>
          <a:p>
            <a:pPr marL="285750" indent="-285750" algn="just">
              <a:buFont typeface="Arial" panose="020B0604020202020204" pitchFamily="34" charset="0"/>
              <a:buChar char="•"/>
            </a:pPr>
            <a:r>
              <a:rPr lang="es-CO" sz="1600" dirty="0"/>
              <a:t>Finalizar las PQRSD registradas en el sistema de gestión de correspondencia SIGA y en BTE, cuando ya se tenga radicado de salida; lo anterior dado que, si no se realiza de esta manera no se podrán validar adecuadamente los tiempos de atención frente a las peticiones allegadas a la Agencia.</a:t>
            </a:r>
          </a:p>
          <a:p>
            <a:pPr algn="just"/>
            <a:endParaRPr lang="es-CO" sz="1600" dirty="0"/>
          </a:p>
          <a:p>
            <a:pPr marL="285750" indent="-285750" algn="just">
              <a:buFont typeface="Arial" panose="020B0604020202020204" pitchFamily="34" charset="0"/>
              <a:buChar char="•"/>
            </a:pPr>
            <a:r>
              <a:rPr lang="es-CO" sz="1600" dirty="0"/>
              <a:t>Con el fin de gestionar de manera oportuna las solicitudes que recibe la Agencia Atenea, las dependencias de la Entidad deben tener en cuenta los reportes de seguimiento preventivo a la gestión de correspondencia y PQRSD enviados de manera semanal por el Proceso de Gestión de Servicio a la Ciudadanía; en los cuales se indica el estado de gestión de cada requerimiento, relacionando la cantidad de solicitudes que se encuentran en términos, fuera de términos y próximas a vencer, así mismo las alertas diarias que dan cuenta del estado de las PQR a vencer ese día o que están pendientes de cierre en alguno de los aplicativos BTE - SIGA.</a:t>
            </a:r>
          </a:p>
          <a:p>
            <a:pPr algn="just"/>
            <a:endParaRPr lang="es-CO" sz="1600" dirty="0"/>
          </a:p>
          <a:p>
            <a:pPr marL="285750" indent="-285750" algn="just">
              <a:buFont typeface="Arial" panose="020B0604020202020204" pitchFamily="34" charset="0"/>
              <a:buChar char="•"/>
            </a:pPr>
            <a:r>
              <a:rPr lang="es-CO" sz="1600" dirty="0"/>
              <a:t>Generar respuestas con criterios de oportunidad, claridad, calidez, coherencia y hacer uso correcto de las Bases de Gestión de correspondencia y PQRSD dispuestas por la Entidad, así como del sistema de gestión de correspondencia SIGA.</a:t>
            </a:r>
          </a:p>
        </p:txBody>
      </p:sp>
    </p:spTree>
    <p:extLst>
      <p:ext uri="{BB962C8B-B14F-4D97-AF65-F5344CB8AC3E}">
        <p14:creationId xmlns:p14="http://schemas.microsoft.com/office/powerpoint/2010/main" val="19340586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A515857-5668-761D-7371-736220399E60}"/>
            </a:ext>
          </a:extLst>
        </p:cNvPr>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48AF7940-EDE4-7156-9908-B4FFA066456A}"/>
              </a:ext>
            </a:extLst>
          </p:cNvPr>
          <p:cNvSpPr txBox="1"/>
          <p:nvPr/>
        </p:nvSpPr>
        <p:spPr>
          <a:xfrm>
            <a:off x="6337156" y="0"/>
            <a:ext cx="4181641" cy="584735"/>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3200" b="1" dirty="0">
                <a:solidFill>
                  <a:srgbClr val="002060"/>
                </a:solidFill>
                <a:latin typeface="Montserrat"/>
                <a:ea typeface="Montserrat"/>
                <a:cs typeface="Montserrat"/>
                <a:sym typeface="Montserrat"/>
              </a:rPr>
              <a:t>Recomendaciones</a:t>
            </a:r>
          </a:p>
        </p:txBody>
      </p:sp>
      <p:sp>
        <p:nvSpPr>
          <p:cNvPr id="4" name="CuadroTexto 3">
            <a:extLst>
              <a:ext uri="{FF2B5EF4-FFF2-40B4-BE49-F238E27FC236}">
                <a16:creationId xmlns:a16="http://schemas.microsoft.com/office/drawing/2014/main" id="{D6FF2908-C424-0FFA-D07E-F47091A7814F}"/>
              </a:ext>
            </a:extLst>
          </p:cNvPr>
          <p:cNvSpPr txBox="1"/>
          <p:nvPr/>
        </p:nvSpPr>
        <p:spPr>
          <a:xfrm>
            <a:off x="837619" y="1038106"/>
            <a:ext cx="10139641" cy="3046988"/>
          </a:xfrm>
          <a:prstGeom prst="rect">
            <a:avLst/>
          </a:prstGeom>
          <a:noFill/>
        </p:spPr>
        <p:txBody>
          <a:bodyPr wrap="square">
            <a:spAutoFit/>
          </a:bodyPr>
          <a:lstStyle/>
          <a:p>
            <a:pPr marL="285750" indent="-285750" algn="just">
              <a:buFont typeface="Arial" panose="020B0604020202020204" pitchFamily="34" charset="0"/>
              <a:buChar char="•"/>
            </a:pPr>
            <a:r>
              <a:rPr lang="es-CO" sz="1600" dirty="0"/>
              <a:t>Realizar validaciones internas por parte de cada uno de los lideres de los procesos, tomando como referencia los reportes diarios que son enviados como seguimiento reactivo de verificación del estado y gestión de las PQRSD que son radicadas en la Entidad y el cual es elaborado por parte del Proceso de Gestión de Servicio a la Ciudadanía </a:t>
            </a:r>
            <a:r>
              <a:rPr lang="es-CO" sz="1600"/>
              <a:t>y enviado </a:t>
            </a:r>
            <a:r>
              <a:rPr lang="es-CO" sz="1600" dirty="0"/>
              <a:t>a cada uno de los referentes de Área.</a:t>
            </a:r>
          </a:p>
          <a:p>
            <a:pPr algn="just"/>
            <a:endParaRPr lang="es-CO" sz="1600" dirty="0"/>
          </a:p>
          <a:p>
            <a:pPr marL="285750" indent="-285750" algn="just">
              <a:buFont typeface="Arial" panose="020B0604020202020204" pitchFamily="34" charset="0"/>
              <a:buChar char="•"/>
            </a:pPr>
            <a:r>
              <a:rPr lang="es-CO" sz="1600" dirty="0"/>
              <a:t>Por parte de los referentes de Área, verificar de manera permanente las asignaciones y la gestión realizada en SIGA y en BTE, en especial verificando la tipificación y estado de las PQRSD, que le han sido asignadas a su Área.</a:t>
            </a:r>
          </a:p>
          <a:p>
            <a:pPr marL="285750" indent="-285750" algn="just">
              <a:buFont typeface="Arial" panose="020B0604020202020204" pitchFamily="34" charset="0"/>
              <a:buChar char="•"/>
            </a:pPr>
            <a:endParaRPr lang="es-CO" sz="1600" dirty="0"/>
          </a:p>
          <a:p>
            <a:pPr marL="285750" indent="-285750" algn="just">
              <a:buFont typeface="Arial" panose="020B0604020202020204" pitchFamily="34" charset="0"/>
              <a:buChar char="•"/>
            </a:pPr>
            <a:r>
              <a:rPr lang="es-CO" sz="1600" dirty="0"/>
              <a:t>Continuar generando al interior de la Agencia, espacios de capacitación relacionados con la </a:t>
            </a:r>
            <a:r>
              <a:rPr lang="es-MX" sz="1600" dirty="0"/>
              <a:t>Ley 1755 de 2015, modalidades del derecho de petición y tiempos de respuesta.</a:t>
            </a:r>
            <a:endParaRPr lang="es-CO" sz="1600" dirty="0"/>
          </a:p>
          <a:p>
            <a:pPr marL="285750" indent="-285750" algn="just">
              <a:buFont typeface="Arial" panose="020B0604020202020204" pitchFamily="34" charset="0"/>
              <a:buChar char="•"/>
            </a:pPr>
            <a:endParaRPr lang="es-CO" sz="1600" dirty="0"/>
          </a:p>
          <a:p>
            <a:pPr algn="just"/>
            <a:endParaRPr lang="es-CO" sz="1600" dirty="0"/>
          </a:p>
        </p:txBody>
      </p:sp>
    </p:spTree>
    <p:extLst>
      <p:ext uri="{BB962C8B-B14F-4D97-AF65-F5344CB8AC3E}">
        <p14:creationId xmlns:p14="http://schemas.microsoft.com/office/powerpoint/2010/main" val="25226635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Imagen 2" descr="Imagen que contiene Diagrama&#10;&#10;Descripción generada automáticamente">
            <a:extLst>
              <a:ext uri="{FF2B5EF4-FFF2-40B4-BE49-F238E27FC236}">
                <a16:creationId xmlns:a16="http://schemas.microsoft.com/office/drawing/2014/main" id="{FC39F04E-B596-CE0A-FC52-FA11D5B274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63584"/>
          </a:xfrm>
          <a:prstGeom prst="rect">
            <a:avLst/>
          </a:prstGeom>
        </p:spPr>
      </p:pic>
    </p:spTree>
    <p:extLst>
      <p:ext uri="{BB962C8B-B14F-4D97-AF65-F5344CB8AC3E}">
        <p14:creationId xmlns:p14="http://schemas.microsoft.com/office/powerpoint/2010/main" val="8831291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AFE8AA63-F3A5-83AA-26F1-85EAE387E36E}"/>
              </a:ext>
            </a:extLst>
          </p:cNvPr>
          <p:cNvSpPr txBox="1"/>
          <p:nvPr/>
        </p:nvSpPr>
        <p:spPr>
          <a:xfrm>
            <a:off x="6312405" y="105886"/>
            <a:ext cx="4437030" cy="5231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800" b="1" dirty="0">
                <a:solidFill>
                  <a:schemeClr val="bg1"/>
                </a:solidFill>
                <a:latin typeface="Montserrat"/>
                <a:ea typeface="Montserrat"/>
                <a:cs typeface="Montserrat"/>
                <a:sym typeface="Montserrat"/>
              </a:rPr>
              <a:t>Canales de Atención</a:t>
            </a:r>
          </a:p>
        </p:txBody>
      </p:sp>
      <p:graphicFrame>
        <p:nvGraphicFramePr>
          <p:cNvPr id="3" name="Diagrama 2">
            <a:extLst>
              <a:ext uri="{FF2B5EF4-FFF2-40B4-BE49-F238E27FC236}">
                <a16:creationId xmlns:a16="http://schemas.microsoft.com/office/drawing/2014/main" id="{06A93C6C-E8A8-A185-AADA-6DDF4433CF83}"/>
              </a:ext>
            </a:extLst>
          </p:cNvPr>
          <p:cNvGraphicFramePr/>
          <p:nvPr>
            <p:extLst>
              <p:ext uri="{D42A27DB-BD31-4B8C-83A1-F6EECF244321}">
                <p14:modId xmlns:p14="http://schemas.microsoft.com/office/powerpoint/2010/main" val="4161749280"/>
              </p:ext>
            </p:extLst>
          </p:nvPr>
        </p:nvGraphicFramePr>
        <p:xfrm>
          <a:off x="1614851" y="1309065"/>
          <a:ext cx="9395107" cy="4843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CuadroTexto 3">
            <a:extLst>
              <a:ext uri="{FF2B5EF4-FFF2-40B4-BE49-F238E27FC236}">
                <a16:creationId xmlns:a16="http://schemas.microsoft.com/office/drawing/2014/main" id="{8304FA20-1C56-4B8E-308B-1E4D177E9F77}"/>
              </a:ext>
            </a:extLst>
          </p:cNvPr>
          <p:cNvSpPr txBox="1"/>
          <p:nvPr/>
        </p:nvSpPr>
        <p:spPr>
          <a:xfrm>
            <a:off x="321580" y="918306"/>
            <a:ext cx="10471973" cy="307777"/>
          </a:xfrm>
          <a:prstGeom prst="rect">
            <a:avLst/>
          </a:prstGeom>
          <a:noFill/>
        </p:spPr>
        <p:txBody>
          <a:bodyPr wrap="square">
            <a:spAutoFit/>
          </a:bodyPr>
          <a:lstStyle/>
          <a:p>
            <a:pPr algn="just"/>
            <a:r>
              <a:rPr lang="es-CO" sz="1400" dirty="0">
                <a:solidFill>
                  <a:srgbClr val="4B4B4B"/>
                </a:solidFill>
                <a:latin typeface="Work Sans" pitchFamily="2" charset="0"/>
              </a:rPr>
              <a:t>La Agencia Atenea, tiene a disposición de la ciudadanía los siguientes canales de atención</a:t>
            </a:r>
            <a:r>
              <a:rPr lang="es-CO" sz="1400" dirty="0"/>
              <a:t>:</a:t>
            </a:r>
          </a:p>
        </p:txBody>
      </p:sp>
    </p:spTree>
    <p:extLst>
      <p:ext uri="{BB962C8B-B14F-4D97-AF65-F5344CB8AC3E}">
        <p14:creationId xmlns:p14="http://schemas.microsoft.com/office/powerpoint/2010/main" val="69470585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5E7C69-6ECF-97E9-93DC-ACEC1B81785B}"/>
            </a:ext>
          </a:extLst>
        </p:cNvPr>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16629F07-43A4-35E9-EA96-944180066A0E}"/>
              </a:ext>
            </a:extLst>
          </p:cNvPr>
          <p:cNvSpPr txBox="1"/>
          <p:nvPr/>
        </p:nvSpPr>
        <p:spPr>
          <a:xfrm>
            <a:off x="6312404" y="105886"/>
            <a:ext cx="5558015" cy="5231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800" b="1" dirty="0">
                <a:solidFill>
                  <a:schemeClr val="bg1"/>
                </a:solidFill>
                <a:latin typeface="Montserrat"/>
                <a:ea typeface="Montserrat"/>
                <a:cs typeface="Montserrat"/>
                <a:sym typeface="Montserrat"/>
              </a:rPr>
              <a:t>PQRSD Recibidas por mes</a:t>
            </a:r>
          </a:p>
        </p:txBody>
      </p:sp>
      <p:pic>
        <p:nvPicPr>
          <p:cNvPr id="5" name="Imagen 4">
            <a:extLst>
              <a:ext uri="{FF2B5EF4-FFF2-40B4-BE49-F238E27FC236}">
                <a16:creationId xmlns:a16="http://schemas.microsoft.com/office/drawing/2014/main" id="{2B875C50-C932-C065-76F4-EFA0FEE5715B}"/>
              </a:ext>
            </a:extLst>
          </p:cNvPr>
          <p:cNvPicPr>
            <a:picLocks noChangeAspect="1"/>
          </p:cNvPicPr>
          <p:nvPr/>
        </p:nvPicPr>
        <p:blipFill>
          <a:blip r:embed="rId2"/>
          <a:stretch>
            <a:fillRect/>
          </a:stretch>
        </p:blipFill>
        <p:spPr>
          <a:xfrm>
            <a:off x="3225816" y="1515323"/>
            <a:ext cx="5740368" cy="3154802"/>
          </a:xfrm>
          <a:prstGeom prst="rect">
            <a:avLst/>
          </a:prstGeom>
        </p:spPr>
      </p:pic>
      <p:sp>
        <p:nvSpPr>
          <p:cNvPr id="6" name="CuadroTexto 5">
            <a:extLst>
              <a:ext uri="{FF2B5EF4-FFF2-40B4-BE49-F238E27FC236}">
                <a16:creationId xmlns:a16="http://schemas.microsoft.com/office/drawing/2014/main" id="{FE9B8D69-16A2-CB70-4E18-A410C3994AFB}"/>
              </a:ext>
            </a:extLst>
          </p:cNvPr>
          <p:cNvSpPr txBox="1"/>
          <p:nvPr/>
        </p:nvSpPr>
        <p:spPr>
          <a:xfrm>
            <a:off x="558953" y="5019511"/>
            <a:ext cx="11311466" cy="646331"/>
          </a:xfrm>
          <a:prstGeom prst="rect">
            <a:avLst/>
          </a:prstGeom>
          <a:noFill/>
        </p:spPr>
        <p:txBody>
          <a:bodyPr wrap="square" rtlCol="0">
            <a:spAutoFit/>
          </a:bodyPr>
          <a:lstStyle/>
          <a:p>
            <a:pPr algn="just"/>
            <a:r>
              <a:rPr lang="es-CO" dirty="0"/>
              <a:t>Durante el periodo comprendido entre el 01 de enero y el 31 de marzo de 2024,  la Agencia ATENEA recibió a través de los diferentes canales de atención dispuestos para la ciudadanía, un total de 9.470 PQRSD.</a:t>
            </a:r>
          </a:p>
        </p:txBody>
      </p:sp>
      <p:sp>
        <p:nvSpPr>
          <p:cNvPr id="7" name="CuadroTexto 6">
            <a:extLst>
              <a:ext uri="{FF2B5EF4-FFF2-40B4-BE49-F238E27FC236}">
                <a16:creationId xmlns:a16="http://schemas.microsoft.com/office/drawing/2014/main" id="{3EE09E1D-8EAC-B484-4B52-DE0B413F1A2A}"/>
              </a:ext>
            </a:extLst>
          </p:cNvPr>
          <p:cNvSpPr txBox="1"/>
          <p:nvPr/>
        </p:nvSpPr>
        <p:spPr>
          <a:xfrm>
            <a:off x="2110948" y="4706318"/>
            <a:ext cx="7970104" cy="276999"/>
          </a:xfrm>
          <a:prstGeom prst="rect">
            <a:avLst/>
          </a:prstGeom>
          <a:noFill/>
        </p:spPr>
        <p:txBody>
          <a:bodyPr wrap="square">
            <a:spAutoFit/>
          </a:bodyPr>
          <a:lstStyle/>
          <a:p>
            <a:pPr algn="ctr"/>
            <a:r>
              <a:rPr lang="es-CO" sz="1200" dirty="0"/>
              <a:t>Fuente: SIGA – Periodo 1 enero a  31 de marzo 2024 </a:t>
            </a:r>
          </a:p>
        </p:txBody>
      </p:sp>
    </p:spTree>
    <p:extLst>
      <p:ext uri="{BB962C8B-B14F-4D97-AF65-F5344CB8AC3E}">
        <p14:creationId xmlns:p14="http://schemas.microsoft.com/office/powerpoint/2010/main" val="22828166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AD4AA71-95BD-C1F1-569C-60AEEB0DD105}"/>
            </a:ext>
          </a:extLst>
        </p:cNvPr>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0C2E3D4F-81C1-F1F1-4AC2-5292D559D8A7}"/>
              </a:ext>
            </a:extLst>
          </p:cNvPr>
          <p:cNvSpPr txBox="1"/>
          <p:nvPr/>
        </p:nvSpPr>
        <p:spPr>
          <a:xfrm>
            <a:off x="6312404" y="112295"/>
            <a:ext cx="5558015" cy="52318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800" b="1" dirty="0">
                <a:solidFill>
                  <a:schemeClr val="bg1"/>
                </a:solidFill>
                <a:latin typeface="Montserrat"/>
                <a:ea typeface="Montserrat"/>
                <a:cs typeface="Montserrat"/>
                <a:sym typeface="Montserrat"/>
              </a:rPr>
              <a:t>PQRSD por Tipología</a:t>
            </a:r>
          </a:p>
        </p:txBody>
      </p:sp>
      <p:sp>
        <p:nvSpPr>
          <p:cNvPr id="6" name="CuadroTexto 5">
            <a:extLst>
              <a:ext uri="{FF2B5EF4-FFF2-40B4-BE49-F238E27FC236}">
                <a16:creationId xmlns:a16="http://schemas.microsoft.com/office/drawing/2014/main" id="{CF0B0915-8B71-8624-782D-6EE07639095C}"/>
              </a:ext>
            </a:extLst>
          </p:cNvPr>
          <p:cNvSpPr txBox="1"/>
          <p:nvPr/>
        </p:nvSpPr>
        <p:spPr>
          <a:xfrm>
            <a:off x="558953" y="5019511"/>
            <a:ext cx="11311466" cy="646331"/>
          </a:xfrm>
          <a:prstGeom prst="rect">
            <a:avLst/>
          </a:prstGeom>
          <a:noFill/>
        </p:spPr>
        <p:txBody>
          <a:bodyPr wrap="square" rtlCol="0">
            <a:spAutoFit/>
          </a:bodyPr>
          <a:lstStyle/>
          <a:p>
            <a:pPr algn="just"/>
            <a:r>
              <a:rPr lang="es-CO" dirty="0"/>
              <a:t>Durante el periodo comprendido entre el 01 de enero y el 31 de marzo de 2024,  la Agencia ATENEA recibió a través de los diferentes canales de atención dispuestos para la ciudadanía, un total de 9.470 PQRSD.</a:t>
            </a:r>
          </a:p>
        </p:txBody>
      </p:sp>
      <p:sp>
        <p:nvSpPr>
          <p:cNvPr id="7" name="CuadroTexto 6">
            <a:extLst>
              <a:ext uri="{FF2B5EF4-FFF2-40B4-BE49-F238E27FC236}">
                <a16:creationId xmlns:a16="http://schemas.microsoft.com/office/drawing/2014/main" id="{F05C9432-6332-0F84-006B-9CB6D1D1ACF6}"/>
              </a:ext>
            </a:extLst>
          </p:cNvPr>
          <p:cNvSpPr txBox="1"/>
          <p:nvPr/>
        </p:nvSpPr>
        <p:spPr>
          <a:xfrm>
            <a:off x="2110948" y="4706318"/>
            <a:ext cx="7970104" cy="276999"/>
          </a:xfrm>
          <a:prstGeom prst="rect">
            <a:avLst/>
          </a:prstGeom>
          <a:noFill/>
        </p:spPr>
        <p:txBody>
          <a:bodyPr wrap="square">
            <a:spAutoFit/>
          </a:bodyPr>
          <a:lstStyle/>
          <a:p>
            <a:pPr algn="ctr"/>
            <a:r>
              <a:rPr lang="es-CO" sz="1200" dirty="0"/>
              <a:t>Fuente: SIGA – Periodo 1 enero a  31 de marzo 2024 </a:t>
            </a:r>
          </a:p>
        </p:txBody>
      </p:sp>
      <p:pic>
        <p:nvPicPr>
          <p:cNvPr id="3" name="Imagen 2">
            <a:extLst>
              <a:ext uri="{FF2B5EF4-FFF2-40B4-BE49-F238E27FC236}">
                <a16:creationId xmlns:a16="http://schemas.microsoft.com/office/drawing/2014/main" id="{D3984F58-7DE3-E30D-DCEA-E016491C06DF}"/>
              </a:ext>
            </a:extLst>
          </p:cNvPr>
          <p:cNvPicPr>
            <a:picLocks noChangeAspect="1"/>
          </p:cNvPicPr>
          <p:nvPr/>
        </p:nvPicPr>
        <p:blipFill>
          <a:blip r:embed="rId2"/>
          <a:stretch>
            <a:fillRect/>
          </a:stretch>
        </p:blipFill>
        <p:spPr>
          <a:xfrm>
            <a:off x="3287368" y="2151682"/>
            <a:ext cx="6050072" cy="2415339"/>
          </a:xfrm>
          <a:prstGeom prst="rect">
            <a:avLst/>
          </a:prstGeom>
        </p:spPr>
      </p:pic>
    </p:spTree>
    <p:extLst>
      <p:ext uri="{BB962C8B-B14F-4D97-AF65-F5344CB8AC3E}">
        <p14:creationId xmlns:p14="http://schemas.microsoft.com/office/powerpoint/2010/main" val="17502304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BAD62E7C-6169-5641-4112-9FBE25FDF0D2}"/>
              </a:ext>
            </a:extLst>
          </p:cNvPr>
          <p:cNvSpPr txBox="1"/>
          <p:nvPr/>
        </p:nvSpPr>
        <p:spPr>
          <a:xfrm>
            <a:off x="6267128" y="172345"/>
            <a:ext cx="4477499" cy="400069"/>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000" b="1" dirty="0">
                <a:solidFill>
                  <a:schemeClr val="bg1"/>
                </a:solidFill>
                <a:latin typeface="Montserrat"/>
                <a:ea typeface="Montserrat"/>
                <a:cs typeface="Montserrat"/>
                <a:sym typeface="Montserrat"/>
              </a:rPr>
              <a:t>Tipología por Canal de Atención</a:t>
            </a:r>
          </a:p>
        </p:txBody>
      </p:sp>
      <p:sp>
        <p:nvSpPr>
          <p:cNvPr id="3" name="CuadroTexto 2">
            <a:extLst>
              <a:ext uri="{FF2B5EF4-FFF2-40B4-BE49-F238E27FC236}">
                <a16:creationId xmlns:a16="http://schemas.microsoft.com/office/drawing/2014/main" id="{A0614B93-B472-7204-02A0-A953BFFFB3EC}"/>
              </a:ext>
            </a:extLst>
          </p:cNvPr>
          <p:cNvSpPr txBox="1"/>
          <p:nvPr/>
        </p:nvSpPr>
        <p:spPr>
          <a:xfrm>
            <a:off x="440267" y="4847983"/>
            <a:ext cx="11311466" cy="923330"/>
          </a:xfrm>
          <a:prstGeom prst="rect">
            <a:avLst/>
          </a:prstGeom>
          <a:noFill/>
        </p:spPr>
        <p:txBody>
          <a:bodyPr wrap="square" rtlCol="0">
            <a:spAutoFit/>
          </a:bodyPr>
          <a:lstStyle/>
          <a:p>
            <a:pPr algn="just"/>
            <a:r>
              <a:rPr lang="es-CO" dirty="0"/>
              <a:t>Para el primer trimestre del año 2024, se identifica que el canal virtual es el medio por el cual se recibe el mayor número de PQRSD de la Agencia Atenea, registrando un 97,8% del total de requerimientos; mientras que el canal presencial a través de las ventanillas de radicación registró el 2,25% de las PQRSD recibidas.</a:t>
            </a:r>
          </a:p>
        </p:txBody>
      </p:sp>
      <p:sp>
        <p:nvSpPr>
          <p:cNvPr id="5" name="CuadroTexto 4">
            <a:extLst>
              <a:ext uri="{FF2B5EF4-FFF2-40B4-BE49-F238E27FC236}">
                <a16:creationId xmlns:a16="http://schemas.microsoft.com/office/drawing/2014/main" id="{F6E275AE-EFB7-2F78-182F-8B7A37A749D5}"/>
              </a:ext>
            </a:extLst>
          </p:cNvPr>
          <p:cNvSpPr txBox="1"/>
          <p:nvPr/>
        </p:nvSpPr>
        <p:spPr>
          <a:xfrm>
            <a:off x="-118505" y="4319574"/>
            <a:ext cx="7970104" cy="276999"/>
          </a:xfrm>
          <a:prstGeom prst="rect">
            <a:avLst/>
          </a:prstGeom>
          <a:noFill/>
        </p:spPr>
        <p:txBody>
          <a:bodyPr wrap="square">
            <a:spAutoFit/>
          </a:bodyPr>
          <a:lstStyle/>
          <a:p>
            <a:pPr algn="ctr"/>
            <a:r>
              <a:rPr lang="es-CO" sz="1200" dirty="0"/>
              <a:t>Fuente: SIGA – Periodo 1 enero a  31 de marzo 2024 </a:t>
            </a:r>
          </a:p>
        </p:txBody>
      </p:sp>
      <p:pic>
        <p:nvPicPr>
          <p:cNvPr id="4" name="Imagen 3">
            <a:extLst>
              <a:ext uri="{FF2B5EF4-FFF2-40B4-BE49-F238E27FC236}">
                <a16:creationId xmlns:a16="http://schemas.microsoft.com/office/drawing/2014/main" id="{4ED9CD4E-F604-6FDF-215E-B0B9FDE077D4}"/>
              </a:ext>
            </a:extLst>
          </p:cNvPr>
          <p:cNvPicPr>
            <a:picLocks noChangeAspect="1"/>
          </p:cNvPicPr>
          <p:nvPr/>
        </p:nvPicPr>
        <p:blipFill>
          <a:blip r:embed="rId2"/>
          <a:stretch>
            <a:fillRect/>
          </a:stretch>
        </p:blipFill>
        <p:spPr>
          <a:xfrm>
            <a:off x="7713578" y="2364324"/>
            <a:ext cx="3031049" cy="920140"/>
          </a:xfrm>
          <a:prstGeom prst="rect">
            <a:avLst/>
          </a:prstGeom>
        </p:spPr>
      </p:pic>
      <p:pic>
        <p:nvPicPr>
          <p:cNvPr id="6" name="Imagen 5">
            <a:extLst>
              <a:ext uri="{FF2B5EF4-FFF2-40B4-BE49-F238E27FC236}">
                <a16:creationId xmlns:a16="http://schemas.microsoft.com/office/drawing/2014/main" id="{9DFA7AFF-43EF-EB2E-E9E1-1E891EDE28E7}"/>
              </a:ext>
            </a:extLst>
          </p:cNvPr>
          <p:cNvPicPr>
            <a:picLocks noChangeAspect="1"/>
          </p:cNvPicPr>
          <p:nvPr/>
        </p:nvPicPr>
        <p:blipFill>
          <a:blip r:embed="rId3"/>
          <a:stretch>
            <a:fillRect/>
          </a:stretch>
        </p:blipFill>
        <p:spPr>
          <a:xfrm>
            <a:off x="1391356" y="1381047"/>
            <a:ext cx="4950381" cy="2938527"/>
          </a:xfrm>
          <a:prstGeom prst="rect">
            <a:avLst/>
          </a:prstGeom>
        </p:spPr>
      </p:pic>
    </p:spTree>
    <p:extLst>
      <p:ext uri="{BB962C8B-B14F-4D97-AF65-F5344CB8AC3E}">
        <p14:creationId xmlns:p14="http://schemas.microsoft.com/office/powerpoint/2010/main" val="7911376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BAD62E7C-6169-5641-4112-9FBE25FDF0D2}"/>
              </a:ext>
            </a:extLst>
          </p:cNvPr>
          <p:cNvSpPr txBox="1"/>
          <p:nvPr/>
        </p:nvSpPr>
        <p:spPr>
          <a:xfrm>
            <a:off x="6333956" y="86085"/>
            <a:ext cx="4181641" cy="70784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000" b="1" dirty="0">
                <a:solidFill>
                  <a:schemeClr val="bg1"/>
                </a:solidFill>
                <a:latin typeface="Montserrat"/>
                <a:ea typeface="Montserrat"/>
                <a:cs typeface="Montserrat"/>
                <a:sym typeface="Montserrat"/>
              </a:rPr>
              <a:t>PQRSD por Distribución de Dependencia/Área</a:t>
            </a:r>
          </a:p>
        </p:txBody>
      </p:sp>
      <p:sp>
        <p:nvSpPr>
          <p:cNvPr id="3" name="CuadroTexto 2">
            <a:extLst>
              <a:ext uri="{FF2B5EF4-FFF2-40B4-BE49-F238E27FC236}">
                <a16:creationId xmlns:a16="http://schemas.microsoft.com/office/drawing/2014/main" id="{A0614B93-B472-7204-02A0-A953BFFFB3EC}"/>
              </a:ext>
            </a:extLst>
          </p:cNvPr>
          <p:cNvSpPr txBox="1"/>
          <p:nvPr/>
        </p:nvSpPr>
        <p:spPr>
          <a:xfrm>
            <a:off x="440267" y="5016142"/>
            <a:ext cx="11311466" cy="923330"/>
          </a:xfrm>
          <a:prstGeom prst="rect">
            <a:avLst/>
          </a:prstGeom>
          <a:noFill/>
        </p:spPr>
        <p:txBody>
          <a:bodyPr wrap="square" rtlCol="0">
            <a:spAutoFit/>
          </a:bodyPr>
          <a:lstStyle/>
          <a:p>
            <a:pPr algn="just"/>
            <a:r>
              <a:rPr lang="es-CO" dirty="0"/>
              <a:t>Teniendo en cuenta la distribución de PQRSD por las diferentes dependencias de la Agencia Atenea, se identifica del total de las que son gestionadas por la Gerencia de Educación </a:t>
            </a:r>
            <a:r>
              <a:rPr lang="es-CO" dirty="0" err="1"/>
              <a:t>Posmedia</a:t>
            </a:r>
            <a:r>
              <a:rPr lang="es-CO" dirty="0"/>
              <a:t>, el 48% son temas asociados al Apoyo de Sostenimiento que ofrece la entidad a los beneficiarios (as) de las convocatorias de Jóvenes a la U.</a:t>
            </a:r>
          </a:p>
        </p:txBody>
      </p:sp>
      <p:sp>
        <p:nvSpPr>
          <p:cNvPr id="5" name="CuadroTexto 4">
            <a:extLst>
              <a:ext uri="{FF2B5EF4-FFF2-40B4-BE49-F238E27FC236}">
                <a16:creationId xmlns:a16="http://schemas.microsoft.com/office/drawing/2014/main" id="{10D95E3F-38AB-FBA8-6F57-530A54298B1E}"/>
              </a:ext>
            </a:extLst>
          </p:cNvPr>
          <p:cNvSpPr txBox="1"/>
          <p:nvPr/>
        </p:nvSpPr>
        <p:spPr>
          <a:xfrm>
            <a:off x="2469291" y="4352202"/>
            <a:ext cx="7970104" cy="276999"/>
          </a:xfrm>
          <a:prstGeom prst="rect">
            <a:avLst/>
          </a:prstGeom>
          <a:noFill/>
        </p:spPr>
        <p:txBody>
          <a:bodyPr wrap="square">
            <a:spAutoFit/>
          </a:bodyPr>
          <a:lstStyle/>
          <a:p>
            <a:pPr algn="ctr"/>
            <a:r>
              <a:rPr lang="es-CO" sz="1200" dirty="0"/>
              <a:t>Fuente: SIGA – Periodo 1 enero a  31 de marzo 2024 </a:t>
            </a:r>
          </a:p>
        </p:txBody>
      </p:sp>
      <p:pic>
        <p:nvPicPr>
          <p:cNvPr id="4" name="Imagen 3">
            <a:extLst>
              <a:ext uri="{FF2B5EF4-FFF2-40B4-BE49-F238E27FC236}">
                <a16:creationId xmlns:a16="http://schemas.microsoft.com/office/drawing/2014/main" id="{64B5204C-F7B5-17CC-2EF0-419C642B0956}"/>
              </a:ext>
            </a:extLst>
          </p:cNvPr>
          <p:cNvPicPr>
            <a:picLocks noChangeAspect="1"/>
          </p:cNvPicPr>
          <p:nvPr/>
        </p:nvPicPr>
        <p:blipFill>
          <a:blip r:embed="rId2"/>
          <a:stretch>
            <a:fillRect/>
          </a:stretch>
        </p:blipFill>
        <p:spPr>
          <a:xfrm>
            <a:off x="2640700" y="1485945"/>
            <a:ext cx="7386511" cy="2784389"/>
          </a:xfrm>
          <a:prstGeom prst="rect">
            <a:avLst/>
          </a:prstGeom>
        </p:spPr>
      </p:pic>
    </p:spTree>
    <p:extLst>
      <p:ext uri="{BB962C8B-B14F-4D97-AF65-F5344CB8AC3E}">
        <p14:creationId xmlns:p14="http://schemas.microsoft.com/office/powerpoint/2010/main" val="696271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BAD62E7C-6169-5641-4112-9FBE25FDF0D2}"/>
              </a:ext>
            </a:extLst>
          </p:cNvPr>
          <p:cNvSpPr txBox="1"/>
          <p:nvPr/>
        </p:nvSpPr>
        <p:spPr>
          <a:xfrm>
            <a:off x="5815199" y="0"/>
            <a:ext cx="5283200" cy="70784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000" b="1" dirty="0">
                <a:solidFill>
                  <a:schemeClr val="bg1"/>
                </a:solidFill>
                <a:latin typeface="Montserrat"/>
                <a:ea typeface="Montserrat"/>
                <a:cs typeface="Montserrat"/>
                <a:sym typeface="Montserrat"/>
              </a:rPr>
              <a:t>PQRSD por temas </a:t>
            </a:r>
          </a:p>
          <a:p>
            <a:pPr marL="0" marR="0" lvl="0" indent="0" algn="ctr" rtl="0">
              <a:spcBef>
                <a:spcPts val="0"/>
              </a:spcBef>
              <a:spcAft>
                <a:spcPts val="0"/>
              </a:spcAft>
              <a:buNone/>
            </a:pPr>
            <a:r>
              <a:rPr lang="es-CO" sz="2000" b="1" dirty="0">
                <a:solidFill>
                  <a:schemeClr val="bg1"/>
                </a:solidFill>
                <a:latin typeface="Montserrat"/>
                <a:ea typeface="Montserrat"/>
                <a:cs typeface="Montserrat"/>
                <a:sym typeface="Montserrat"/>
              </a:rPr>
              <a:t>más reiterados</a:t>
            </a:r>
          </a:p>
        </p:txBody>
      </p:sp>
      <p:sp>
        <p:nvSpPr>
          <p:cNvPr id="3" name="CuadroTexto 2">
            <a:extLst>
              <a:ext uri="{FF2B5EF4-FFF2-40B4-BE49-F238E27FC236}">
                <a16:creationId xmlns:a16="http://schemas.microsoft.com/office/drawing/2014/main" id="{A0614B93-B472-7204-02A0-A953BFFFB3EC}"/>
              </a:ext>
            </a:extLst>
          </p:cNvPr>
          <p:cNvSpPr txBox="1"/>
          <p:nvPr/>
        </p:nvSpPr>
        <p:spPr>
          <a:xfrm>
            <a:off x="440267" y="4904140"/>
            <a:ext cx="11311466" cy="646331"/>
          </a:xfrm>
          <a:prstGeom prst="rect">
            <a:avLst/>
          </a:prstGeom>
          <a:noFill/>
        </p:spPr>
        <p:txBody>
          <a:bodyPr wrap="square" rtlCol="0">
            <a:spAutoFit/>
          </a:bodyPr>
          <a:lstStyle/>
          <a:p>
            <a:pPr algn="just"/>
            <a:r>
              <a:rPr lang="es-CO" dirty="0"/>
              <a:t>Los temas más reiterados que son recibidos en la Agencia Atenea, se relacionan con PQRSD asociadas con el Apoyo de Sostenimiento, dentro de los que el 2% corresponde a quejas y reclamos y el 98% a derecho de petición particular.</a:t>
            </a:r>
          </a:p>
        </p:txBody>
      </p:sp>
      <p:sp>
        <p:nvSpPr>
          <p:cNvPr id="5" name="CuadroTexto 4">
            <a:extLst>
              <a:ext uri="{FF2B5EF4-FFF2-40B4-BE49-F238E27FC236}">
                <a16:creationId xmlns:a16="http://schemas.microsoft.com/office/drawing/2014/main" id="{4E4F11F5-C42E-D35A-71A2-9C0B37F50303}"/>
              </a:ext>
            </a:extLst>
          </p:cNvPr>
          <p:cNvSpPr txBox="1"/>
          <p:nvPr/>
        </p:nvSpPr>
        <p:spPr>
          <a:xfrm>
            <a:off x="2301106" y="4423993"/>
            <a:ext cx="7970104" cy="276999"/>
          </a:xfrm>
          <a:prstGeom prst="rect">
            <a:avLst/>
          </a:prstGeom>
          <a:noFill/>
        </p:spPr>
        <p:txBody>
          <a:bodyPr wrap="square">
            <a:spAutoFit/>
          </a:bodyPr>
          <a:lstStyle/>
          <a:p>
            <a:pPr algn="ctr"/>
            <a:r>
              <a:rPr lang="es-CO" sz="1200" dirty="0"/>
              <a:t>Fuente: SIGA – Periodo 1 enero a  31 de marzo 2024 </a:t>
            </a:r>
          </a:p>
        </p:txBody>
      </p:sp>
      <p:pic>
        <p:nvPicPr>
          <p:cNvPr id="4" name="Imagen 3">
            <a:extLst>
              <a:ext uri="{FF2B5EF4-FFF2-40B4-BE49-F238E27FC236}">
                <a16:creationId xmlns:a16="http://schemas.microsoft.com/office/drawing/2014/main" id="{FE7B04CD-BF30-7D20-0C2A-11ACDCC2A89E}"/>
              </a:ext>
            </a:extLst>
          </p:cNvPr>
          <p:cNvPicPr>
            <a:picLocks noChangeAspect="1"/>
          </p:cNvPicPr>
          <p:nvPr/>
        </p:nvPicPr>
        <p:blipFill>
          <a:blip r:embed="rId2"/>
          <a:stretch>
            <a:fillRect/>
          </a:stretch>
        </p:blipFill>
        <p:spPr>
          <a:xfrm>
            <a:off x="3491579" y="1399501"/>
            <a:ext cx="5589158" cy="3022708"/>
          </a:xfrm>
          <a:prstGeom prst="rect">
            <a:avLst/>
          </a:prstGeom>
        </p:spPr>
      </p:pic>
    </p:spTree>
    <p:extLst>
      <p:ext uri="{BB962C8B-B14F-4D97-AF65-F5344CB8AC3E}">
        <p14:creationId xmlns:p14="http://schemas.microsoft.com/office/powerpoint/2010/main" val="40512876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BAD62E7C-6169-5641-4112-9FBE25FDF0D2}"/>
              </a:ext>
            </a:extLst>
          </p:cNvPr>
          <p:cNvSpPr txBox="1"/>
          <p:nvPr/>
        </p:nvSpPr>
        <p:spPr>
          <a:xfrm>
            <a:off x="6313015" y="32586"/>
            <a:ext cx="4485281" cy="70784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000" b="1" dirty="0">
                <a:solidFill>
                  <a:schemeClr val="bg1"/>
                </a:solidFill>
                <a:latin typeface="Montserrat"/>
                <a:ea typeface="Montserrat"/>
                <a:cs typeface="Montserrat"/>
                <a:sym typeface="Montserrat"/>
              </a:rPr>
              <a:t>Tiempo promedio de respuesta a PQRSD</a:t>
            </a:r>
          </a:p>
        </p:txBody>
      </p:sp>
      <p:sp>
        <p:nvSpPr>
          <p:cNvPr id="3" name="CuadroTexto 2">
            <a:extLst>
              <a:ext uri="{FF2B5EF4-FFF2-40B4-BE49-F238E27FC236}">
                <a16:creationId xmlns:a16="http://schemas.microsoft.com/office/drawing/2014/main" id="{A0614B93-B472-7204-02A0-A953BFFFB3EC}"/>
              </a:ext>
            </a:extLst>
          </p:cNvPr>
          <p:cNvSpPr txBox="1"/>
          <p:nvPr/>
        </p:nvSpPr>
        <p:spPr>
          <a:xfrm>
            <a:off x="599777" y="4974261"/>
            <a:ext cx="11311466" cy="923330"/>
          </a:xfrm>
          <a:prstGeom prst="rect">
            <a:avLst/>
          </a:prstGeom>
          <a:noFill/>
        </p:spPr>
        <p:txBody>
          <a:bodyPr wrap="square" rtlCol="0">
            <a:spAutoFit/>
          </a:bodyPr>
          <a:lstStyle/>
          <a:p>
            <a:pPr algn="just"/>
            <a:r>
              <a:rPr lang="es-CO" dirty="0"/>
              <a:t>El tiempo promedio de respuesta a las PQRSD, relaciona el comparativo entre los días que la Entidad debe dar respuesta a la misma según el tipo de la solicitud y los términos establecidos en la Ley, con relación a los días en promedio en que se emitió la respuesta. </a:t>
            </a:r>
          </a:p>
        </p:txBody>
      </p:sp>
      <p:sp>
        <p:nvSpPr>
          <p:cNvPr id="5" name="CuadroTexto 4">
            <a:extLst>
              <a:ext uri="{FF2B5EF4-FFF2-40B4-BE49-F238E27FC236}">
                <a16:creationId xmlns:a16="http://schemas.microsoft.com/office/drawing/2014/main" id="{0AEFE48F-3EC5-A9F6-7783-1E069C8C6696}"/>
              </a:ext>
            </a:extLst>
          </p:cNvPr>
          <p:cNvSpPr txBox="1"/>
          <p:nvPr/>
        </p:nvSpPr>
        <p:spPr>
          <a:xfrm>
            <a:off x="2460724" y="3874596"/>
            <a:ext cx="7970104" cy="276999"/>
          </a:xfrm>
          <a:prstGeom prst="rect">
            <a:avLst/>
          </a:prstGeom>
          <a:noFill/>
        </p:spPr>
        <p:txBody>
          <a:bodyPr wrap="square">
            <a:spAutoFit/>
          </a:bodyPr>
          <a:lstStyle/>
          <a:p>
            <a:pPr algn="ctr"/>
            <a:r>
              <a:rPr lang="es-CO" sz="1200" dirty="0"/>
              <a:t>Fuente: SIGA – Periodo 1 enero a  31 de marzo 2023 </a:t>
            </a:r>
          </a:p>
        </p:txBody>
      </p:sp>
      <p:pic>
        <p:nvPicPr>
          <p:cNvPr id="4" name="Imagen 3">
            <a:extLst>
              <a:ext uri="{FF2B5EF4-FFF2-40B4-BE49-F238E27FC236}">
                <a16:creationId xmlns:a16="http://schemas.microsoft.com/office/drawing/2014/main" id="{4A92FC0E-371E-E889-4826-B8C8E646B25D}"/>
              </a:ext>
            </a:extLst>
          </p:cNvPr>
          <p:cNvPicPr>
            <a:picLocks noChangeAspect="1"/>
          </p:cNvPicPr>
          <p:nvPr/>
        </p:nvPicPr>
        <p:blipFill>
          <a:blip r:embed="rId2"/>
          <a:stretch>
            <a:fillRect/>
          </a:stretch>
        </p:blipFill>
        <p:spPr>
          <a:xfrm>
            <a:off x="3088080" y="1766009"/>
            <a:ext cx="6715391" cy="2108587"/>
          </a:xfrm>
          <a:prstGeom prst="rect">
            <a:avLst/>
          </a:prstGeom>
        </p:spPr>
      </p:pic>
    </p:spTree>
    <p:extLst>
      <p:ext uri="{BB962C8B-B14F-4D97-AF65-F5344CB8AC3E}">
        <p14:creationId xmlns:p14="http://schemas.microsoft.com/office/powerpoint/2010/main" val="35470786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260BE19-6221-CB43-26BD-A042E9848F1C}"/>
            </a:ext>
          </a:extLst>
        </p:cNvPr>
        <p:cNvGrpSpPr/>
        <p:nvPr/>
      </p:nvGrpSpPr>
      <p:grpSpPr>
        <a:xfrm>
          <a:off x="0" y="0"/>
          <a:ext cx="0" cy="0"/>
          <a:chOff x="0" y="0"/>
          <a:chExt cx="0" cy="0"/>
        </a:xfrm>
      </p:grpSpPr>
      <p:sp>
        <p:nvSpPr>
          <p:cNvPr id="2" name="Google Shape;286;g1380dfe4555_0_36">
            <a:extLst>
              <a:ext uri="{FF2B5EF4-FFF2-40B4-BE49-F238E27FC236}">
                <a16:creationId xmlns:a16="http://schemas.microsoft.com/office/drawing/2014/main" id="{D1BA2B9D-E5CE-EF95-FF3C-6348DA3CD8E2}"/>
              </a:ext>
            </a:extLst>
          </p:cNvPr>
          <p:cNvSpPr txBox="1"/>
          <p:nvPr/>
        </p:nvSpPr>
        <p:spPr>
          <a:xfrm>
            <a:off x="6313015" y="32586"/>
            <a:ext cx="4485281" cy="707846"/>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es-CO" sz="2000" b="1" dirty="0">
                <a:solidFill>
                  <a:schemeClr val="bg1"/>
                </a:solidFill>
                <a:latin typeface="Montserrat"/>
                <a:ea typeface="Montserrat"/>
                <a:cs typeface="Montserrat"/>
                <a:sym typeface="Montserrat"/>
              </a:rPr>
              <a:t>INDICADOR GESTIÓN PQRSD</a:t>
            </a:r>
          </a:p>
          <a:p>
            <a:pPr marL="0" marR="0" lvl="0" indent="0" algn="ctr" rtl="0">
              <a:spcBef>
                <a:spcPts val="0"/>
              </a:spcBef>
              <a:spcAft>
                <a:spcPts val="0"/>
              </a:spcAft>
              <a:buNone/>
            </a:pPr>
            <a:r>
              <a:rPr lang="es-CO" sz="2000" b="1" dirty="0">
                <a:solidFill>
                  <a:schemeClr val="bg1"/>
                </a:solidFill>
                <a:latin typeface="Montserrat"/>
                <a:ea typeface="Montserrat"/>
                <a:cs typeface="Montserrat"/>
                <a:sym typeface="Montserrat"/>
              </a:rPr>
              <a:t>I TRIMESTRE 2024</a:t>
            </a:r>
          </a:p>
        </p:txBody>
      </p:sp>
      <p:sp>
        <p:nvSpPr>
          <p:cNvPr id="5" name="CuadroTexto 4">
            <a:extLst>
              <a:ext uri="{FF2B5EF4-FFF2-40B4-BE49-F238E27FC236}">
                <a16:creationId xmlns:a16="http://schemas.microsoft.com/office/drawing/2014/main" id="{5635D944-3379-1177-6734-D4ECA008C766}"/>
              </a:ext>
            </a:extLst>
          </p:cNvPr>
          <p:cNvSpPr txBox="1"/>
          <p:nvPr/>
        </p:nvSpPr>
        <p:spPr>
          <a:xfrm>
            <a:off x="2327963" y="4736561"/>
            <a:ext cx="7970104" cy="276999"/>
          </a:xfrm>
          <a:prstGeom prst="rect">
            <a:avLst/>
          </a:prstGeom>
          <a:noFill/>
        </p:spPr>
        <p:txBody>
          <a:bodyPr wrap="square">
            <a:spAutoFit/>
          </a:bodyPr>
          <a:lstStyle/>
          <a:p>
            <a:pPr algn="ctr"/>
            <a:r>
              <a:rPr lang="es-CO" sz="1200" dirty="0"/>
              <a:t>Fuente: SIGA – Periodo 1 enero a 31 de marzo 2023 </a:t>
            </a:r>
          </a:p>
        </p:txBody>
      </p:sp>
      <p:sp>
        <p:nvSpPr>
          <p:cNvPr id="11" name="CuadroTexto 10">
            <a:extLst>
              <a:ext uri="{FF2B5EF4-FFF2-40B4-BE49-F238E27FC236}">
                <a16:creationId xmlns:a16="http://schemas.microsoft.com/office/drawing/2014/main" id="{1DDE64C1-975D-0E76-2D91-F7DF675641CA}"/>
              </a:ext>
            </a:extLst>
          </p:cNvPr>
          <p:cNvSpPr txBox="1"/>
          <p:nvPr/>
        </p:nvSpPr>
        <p:spPr>
          <a:xfrm>
            <a:off x="657282" y="5099642"/>
            <a:ext cx="11311466" cy="923330"/>
          </a:xfrm>
          <a:prstGeom prst="rect">
            <a:avLst/>
          </a:prstGeom>
          <a:noFill/>
        </p:spPr>
        <p:txBody>
          <a:bodyPr wrap="square" rtlCol="0">
            <a:spAutoFit/>
          </a:bodyPr>
          <a:lstStyle/>
          <a:p>
            <a:pPr algn="just"/>
            <a:r>
              <a:rPr lang="es-CO" dirty="0"/>
              <a:t>Se presenta el porcentaje del total de las PQRSD que vencían en el primer trimestre que fueron asignadas a cada Área y que fueron atendidas de acuerdo con los términos de ley. El. 0,6% son peticiones cerradas fuera de términos, lo cual afecta considerablemente los reportes que entrega la SG.</a:t>
            </a:r>
          </a:p>
        </p:txBody>
      </p:sp>
      <p:pic>
        <p:nvPicPr>
          <p:cNvPr id="3" name="Imagen 2">
            <a:extLst>
              <a:ext uri="{FF2B5EF4-FFF2-40B4-BE49-F238E27FC236}">
                <a16:creationId xmlns:a16="http://schemas.microsoft.com/office/drawing/2014/main" id="{46E77AF7-D4AF-BA1A-7AC4-CC61D77E7798}"/>
              </a:ext>
            </a:extLst>
          </p:cNvPr>
          <p:cNvPicPr>
            <a:picLocks noChangeAspect="1"/>
          </p:cNvPicPr>
          <p:nvPr/>
        </p:nvPicPr>
        <p:blipFill>
          <a:blip r:embed="rId2"/>
          <a:stretch>
            <a:fillRect/>
          </a:stretch>
        </p:blipFill>
        <p:spPr>
          <a:xfrm>
            <a:off x="2916201" y="1296693"/>
            <a:ext cx="6359597" cy="3341483"/>
          </a:xfrm>
          <a:prstGeom prst="rect">
            <a:avLst/>
          </a:prstGeom>
        </p:spPr>
      </p:pic>
    </p:spTree>
    <p:extLst>
      <p:ext uri="{BB962C8B-B14F-4D97-AF65-F5344CB8AC3E}">
        <p14:creationId xmlns:p14="http://schemas.microsoft.com/office/powerpoint/2010/main" val="1668245413"/>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06A0DABCA295924AB51A7EF780D1DD9A" ma:contentTypeVersion="18" ma:contentTypeDescription="Create a new document." ma:contentTypeScope="" ma:versionID="bbb01d653f1dbaff74c999e8dd96d869">
  <xsd:schema xmlns:xsd="http://www.w3.org/2001/XMLSchema" xmlns:xs="http://www.w3.org/2001/XMLSchema" xmlns:p="http://schemas.microsoft.com/office/2006/metadata/properties" xmlns:ns3="f2354318-b7b3-4e3b-82ce-fab87c32a4b0" xmlns:ns4="a4454769-433d-4bcc-9978-03225ac703d0" targetNamespace="http://schemas.microsoft.com/office/2006/metadata/properties" ma:root="true" ma:fieldsID="0137d95e0aa61a4f8aa3a48d625912c4" ns3:_="" ns4:_="">
    <xsd:import namespace="f2354318-b7b3-4e3b-82ce-fab87c32a4b0"/>
    <xsd:import namespace="a4454769-433d-4bcc-9978-03225ac703d0"/>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AutoKeyPoints" minOccurs="0"/>
                <xsd:element ref="ns4:MediaServiceKeyPoints" minOccurs="0"/>
                <xsd:element ref="ns4:MediaServiceAutoTags" minOccurs="0"/>
                <xsd:element ref="ns4:MediaServiceGenerationTime" minOccurs="0"/>
                <xsd:element ref="ns4:MediaServiceEventHashCode" minOccurs="0"/>
                <xsd:element ref="ns4:MediaServiceOCR" minOccurs="0"/>
                <xsd:element ref="ns4:MediaServiceDateTaken" minOccurs="0"/>
                <xsd:element ref="ns4:MediaServiceLocation" minOccurs="0"/>
                <xsd:element ref="ns4:MediaLengthInSeconds" minOccurs="0"/>
                <xsd:element ref="ns4:_activity" minOccurs="0"/>
                <xsd:element ref="ns4:MediaServiceObjectDetectorVersions" minOccurs="0"/>
                <xsd:element ref="ns4:MediaServiceSystemTags" minOccurs="0"/>
                <xsd:element ref="ns4: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2354318-b7b3-4e3b-82ce-fab87c32a4b0"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element name="SharingHintHash" ma:index="10" nillable="true" ma:displayName="Sharing Hint Hash"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4454769-433d-4bcc-9978-03225ac703d0"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Length (seconds)" ma:internalName="MediaLengthInSeconds" ma:readOnly="true">
      <xsd:simpleType>
        <xsd:restriction base="dms:Unknown"/>
      </xsd:simpleType>
    </xsd:element>
    <xsd:element name="_activity" ma:index="22" nillable="true" ma:displayName="_activity" ma:hidden="true" ma:internalName="_activity">
      <xsd:simpleType>
        <xsd:restriction base="dms:Note"/>
      </xsd:simpleType>
    </xsd:element>
    <xsd:element name="MediaServiceObjectDetectorVersions" ma:index="23" nillable="true" ma:displayName="MediaServiceObjectDetectorVersions" ma:description=""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a4454769-433d-4bcc-9978-03225ac703d0" xsi:nil="true"/>
  </documentManagement>
</p:properties>
</file>

<file path=customXml/itemProps1.xml><?xml version="1.0" encoding="utf-8"?>
<ds:datastoreItem xmlns:ds="http://schemas.openxmlformats.org/officeDocument/2006/customXml" ds:itemID="{727CCB8D-DD89-482F-B689-8E8B61662B0A}">
  <ds:schemaRefs>
    <ds:schemaRef ds:uri="http://schemas.microsoft.com/sharepoint/v3/contenttype/forms"/>
  </ds:schemaRefs>
</ds:datastoreItem>
</file>

<file path=customXml/itemProps2.xml><?xml version="1.0" encoding="utf-8"?>
<ds:datastoreItem xmlns:ds="http://schemas.openxmlformats.org/officeDocument/2006/customXml" ds:itemID="{0939F98F-862F-4F3C-BA0F-11AB09202D0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2354318-b7b3-4e3b-82ce-fab87c32a4b0"/>
    <ds:schemaRef ds:uri="a4454769-433d-4bcc-9978-03225ac70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0F26271E-C999-4EB8-818C-90FE9719F183}">
  <ds:schemaRefs>
    <ds:schemaRef ds:uri="f2354318-b7b3-4e3b-82ce-fab87c32a4b0"/>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a4454769-433d-4bcc-9978-03225ac703d0"/>
    <ds:schemaRef ds:uri="http://purl.org/dc/elements/1.1/"/>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7917</TotalTime>
  <Words>1170</Words>
  <Application>Microsoft Office PowerPoint</Application>
  <PresentationFormat>Panorámica</PresentationFormat>
  <Paragraphs>55</Paragraphs>
  <Slides>13</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13</vt:i4>
      </vt:variant>
    </vt:vector>
  </HeadingPairs>
  <TitlesOfParts>
    <vt:vector size="19" baseType="lpstr">
      <vt:lpstr>Arial</vt:lpstr>
      <vt:lpstr>Calibri</vt:lpstr>
      <vt:lpstr>Montserrat</vt:lpstr>
      <vt:lpstr>Times New Roman</vt:lpstr>
      <vt:lpstr>Work Sans</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Juan Tamayo Bernal</dc:creator>
  <cp:lastModifiedBy>Victor Alfonso Socha Baez</cp:lastModifiedBy>
  <cp:revision>116</cp:revision>
  <dcterms:created xsi:type="dcterms:W3CDTF">2024-01-24T19:24:58Z</dcterms:created>
  <dcterms:modified xsi:type="dcterms:W3CDTF">2024-04-09T18:42:03Z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0x01010006A0DABCA295924AB51A7EF780D1DD9A</vt:lpwstr>
  </property>
</Properties>
</file>