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9" r:id="rId7"/>
    <p:sldId id="261" r:id="rId8"/>
    <p:sldId id="353" r:id="rId9"/>
    <p:sldId id="354" r:id="rId10"/>
    <p:sldId id="355" r:id="rId11"/>
    <p:sldId id="356" r:id="rId12"/>
    <p:sldId id="341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D4E95-4B21-4E7A-ACAA-A7A515B801A5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5C133-EDB1-464E-9A00-74A65F48A4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66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92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B1042B-8024-28E3-0D7A-55BFEFA0F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37B0B4-6113-952F-3EB3-F725572E6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0FB128-E5E4-26CF-064C-4228C183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49105F-4A00-A007-EDAA-95A0D39E4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00F80C-8FA2-2F22-FB4D-7F83D2176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30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714C70-E3A5-8867-7507-A303A6F8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EE666E-C7B3-3E43-84D1-4AF72F046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6CA57B-3C08-AABD-DC90-23D2FE082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237CC1-BC79-F425-3AD5-DAB6D853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B6152E-7768-B69E-F9F3-232F9D48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609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06960-ADC5-DB8F-6041-2F79D5D25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E40033-71D7-84C7-3A8C-E8330AFA7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1934E7-DCEF-1659-3102-A598F727CA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19FE8D-6B05-E5CF-E904-A23288D1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4A7EC3-8C48-3D38-D964-D9F9EFF8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560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B2C6F-9440-3E4B-10AC-DF503397A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7716D3-5395-2DE0-AC6B-C31F240D8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7DF2F7-82C1-EEA4-14F6-CBF855E6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40277D-B19C-2CBA-C3C7-4A51C8BE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1A19E7-70D8-734C-DB68-A3B43761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224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DB082-5F19-4EDE-5E04-A3D98F126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D8AFE4-311B-C152-6E1B-4EC879479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5EF311-AA66-A964-89D4-5DEFBE3B1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2CC019-2E5E-CA59-DA05-0D759D5BCE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37C9A5-1D74-2C28-E3EE-EA3A1346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17B178-A476-787D-81E0-79399244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77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5FD90-2CFD-C29D-B40E-494FB6185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9E6848-D956-6AE2-DDB3-2F32A148A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CE705A-1FEC-4FCB-2769-6EC300FD4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064CFD-F751-5903-078E-D4B0DBDD6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0E1AD76-275B-C8DC-8A24-8B1E0B2F0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7B4CFE-4CE4-15B9-1A5A-5CE578D6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097278-0724-A1C1-1A63-DC902C99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56E348-FCF3-AB17-A5DB-CF158A98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292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B1A7D-F1DB-69CB-D7F0-5DA39B9E9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8EA3D1-5B5F-7D35-9E78-FF27E3170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A5FE61-4DFA-D68E-A780-1F7CBAAF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B78E68-487A-2083-8BE6-C3F5E1063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331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9E209F-B6D1-B770-7C77-6D98E180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815F355-FC23-880E-62F1-06BCE54FC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B3AD37-DD44-6509-54B9-71A677574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376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ADD0D-D925-DCD4-BC1A-3BF236B2C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6D2EC0-7FA1-9CEB-6555-5DA63A64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9B7923-D349-490D-DB8B-B395CAE3E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BB9455-39A8-9B68-2CFD-D31079B5A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467D61-D615-BACF-6ABE-611B81CD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20F350-4B2C-656E-9969-E695110B9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346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C3D7E-4361-2B74-FA42-3F21A48C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F2695BD-0C0F-C491-6E50-5CFB57751B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CA76D8-4555-84EE-D3B0-898738A90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55000E-BCA8-202E-CB56-30DDBD7C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ADE76A-60A5-131E-2E18-1D2193AF2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89AEFA-BA66-8748-F8E6-800598771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475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2E875FC2-ACD9-98C2-16BD-49916D50AC6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79"/>
            <a:ext cx="12191999" cy="686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Calendario&#10;&#10;Descripción generada automáticamente">
            <a:extLst>
              <a:ext uri="{FF2B5EF4-FFF2-40B4-BE49-F238E27FC236}">
                <a16:creationId xmlns:a16="http://schemas.microsoft.com/office/drawing/2014/main" id="{977E8E20-4B8D-86E2-8C65-3D4F3998B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334AB5D-787D-DDF8-E663-A1A5315F4AC3}"/>
              </a:ext>
            </a:extLst>
          </p:cNvPr>
          <p:cNvSpPr txBox="1"/>
          <p:nvPr/>
        </p:nvSpPr>
        <p:spPr>
          <a:xfrm>
            <a:off x="397932" y="2828835"/>
            <a:ext cx="11396133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CO" sz="3600" b="1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INFORME MENSUAL CALIDAD DE RESPUESTAS - MAYO</a:t>
            </a:r>
            <a:endParaRPr lang="en-US" sz="3200" b="1" dirty="0">
              <a:solidFill>
                <a:schemeClr val="bg1"/>
              </a:solidFill>
              <a:latin typeface="Montserrat" panose="00000500000000000000" pitchFamily="2" charset="0"/>
              <a:cs typeface="Microsoft New Tai Lue" panose="020B0502040204020203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8882E57-01F6-4933-667F-851E0275A2DF}"/>
              </a:ext>
            </a:extLst>
          </p:cNvPr>
          <p:cNvSpPr txBox="1"/>
          <p:nvPr/>
        </p:nvSpPr>
        <p:spPr>
          <a:xfrm>
            <a:off x="2258246" y="4782598"/>
            <a:ext cx="7675506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CO" sz="2400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Subgerencia de Gestión Administrativa</a:t>
            </a:r>
          </a:p>
          <a:p>
            <a:pPr algn="ctr"/>
            <a:r>
              <a:rPr lang="es-CO" sz="2400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Proceso de Gestión de Servicio a la Ciudadanía</a:t>
            </a:r>
            <a:endParaRPr lang="en-US" sz="2000" dirty="0">
              <a:solidFill>
                <a:schemeClr val="bg1"/>
              </a:solidFill>
              <a:latin typeface="Montserrat" panose="00000500000000000000" pitchFamily="2" charset="0"/>
              <a:cs typeface="Microsoft New Tai Lu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4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AFE8AA63-F3A5-83AA-26F1-85EAE387E36E}"/>
              </a:ext>
            </a:extLst>
          </p:cNvPr>
          <p:cNvSpPr txBox="1"/>
          <p:nvPr/>
        </p:nvSpPr>
        <p:spPr>
          <a:xfrm>
            <a:off x="7651678" y="105886"/>
            <a:ext cx="443703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304FA20-1C56-4B8E-308B-1E4D177E9F77}"/>
              </a:ext>
            </a:extLst>
          </p:cNvPr>
          <p:cNvSpPr txBox="1"/>
          <p:nvPr/>
        </p:nvSpPr>
        <p:spPr>
          <a:xfrm>
            <a:off x="1261194" y="1389124"/>
            <a:ext cx="10026935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Evaluar el cumplimiento de los atributos de calidad (calidez, oportunidad, claridad y coherencia) en las respuestas emitidas a las peticiones registradas por la ciudadanía en los sistemas de gestión de PQRSD (SIGA y BTE) por la Agencia, según los lineamientos establecidos por Secretaría General.</a:t>
            </a:r>
          </a:p>
          <a:p>
            <a:pPr algn="just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Oportunidad: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la condición de responder a tiempo a las necesidades y requerimientos de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Coherencia: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Relación que debe existir entre la respuesta y/o información brindada en los canales de atención y la petición a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Claridad: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Hace referencia a que la respuesta y/o información brindada por la Entidad, se brinde en términos comprensibles para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Calidez: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Entendido como el trato digno, amable y respetuoso que se brinda a la ciudadanía con la respuesta a su petición o requerimiento.</a:t>
            </a:r>
          </a:p>
          <a:p>
            <a:pPr algn="just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3AB1C26-10DD-CBB9-9BC0-C3E08F41C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448" y="4842787"/>
            <a:ext cx="4705350" cy="10287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03A012C-3C5D-4239-35BF-B0D0D5718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098" y="4861837"/>
            <a:ext cx="49530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70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E7C69-6ECF-97E9-93DC-ACEC1B817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16629F07-43A4-35E9-EA96-944180066A0E}"/>
              </a:ext>
            </a:extLst>
          </p:cNvPr>
          <p:cNvSpPr txBox="1"/>
          <p:nvPr/>
        </p:nvSpPr>
        <p:spPr>
          <a:xfrm>
            <a:off x="6096000" y="142831"/>
            <a:ext cx="616234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LINEAMIENTO DE EVALUACIÓN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887CF10-83D1-CA45-C37E-92F7F0F9618E}"/>
              </a:ext>
            </a:extLst>
          </p:cNvPr>
          <p:cNvSpPr txBox="1"/>
          <p:nvPr/>
        </p:nvSpPr>
        <p:spPr>
          <a:xfrm>
            <a:off x="1228436" y="1348509"/>
            <a:ext cx="93933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El Proceso de Gestión de Servicio a la Ciudadanía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ha establecido la siguiente metodología,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teniendo en cuenta la guía para la evaluación de calidad de las respuestas emitidas en el sistema distrital para la gestión de peticiones ciudadanas de Secretaría General.</a:t>
            </a:r>
          </a:p>
          <a:p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proceso de gestión de servicio a la ciudadanía tendrá 10 días calendario a partir del mes siguiente, para remitir la base con la muestra definida a evaluar </a:t>
            </a:r>
            <a:r>
              <a:rPr lang="es-CO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mes inmediatamente anterior.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apoyo administrativo del proceso tendrá 15 días calendario para realizar la evaluación tomando como muestra el 2% de la totalidad de las PQRSD allegadas a la Agencia.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proceso de gestión de servicio a la ciudadanía</a:t>
            </a:r>
            <a:r>
              <a:rPr lang="es-CO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consolidará los resultados y se generará un informe mensual, el cual se publicará en la página web de la entidad.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Para el cálculo de las cantidades a evaluar se utiliza como Técnica la Muestra estratificada (distribución por dependencias) en el cual las dependencias con mayor emisión de respuestas les corresponde una muestra mayor y a su vez las dependencias con menor emisión de respuesta tendrán una menor.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81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848113" y="112295"/>
            <a:ext cx="555801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EVALUACIÓN MAYO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94570" y="1214130"/>
            <a:ext cx="99321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Respuestas Mayo 2024: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Durante el mes evaluado, las dependencias de la Agencia ATENEA generaron un total de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1.634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respuestas a PQRSD, por lo cual el 2% de la muestra para la evaluación por parte del proceso de gestión de servicio a la ciudadanía corresponde a un total de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respuestas, donde se obtuvieron los siguientes resultados: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2403769" y="5227249"/>
            <a:ext cx="7996382" cy="833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ES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1. Consolidado resultados evaluación de calidad mes mayo 2024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mayo de 2024</a:t>
            </a:r>
          </a:p>
          <a:p>
            <a:pPr marR="426085" algn="ctr">
              <a:lnSpc>
                <a:spcPct val="150000"/>
              </a:lnSpc>
            </a:pP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2F34440-CE02-8763-E841-DCCEEDB7C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385067"/>
              </p:ext>
            </p:extLst>
          </p:nvPr>
        </p:nvGraphicFramePr>
        <p:xfrm>
          <a:off x="2184400" y="3362445"/>
          <a:ext cx="7823200" cy="1329242"/>
        </p:xfrm>
        <a:graphic>
          <a:graphicData uri="http://schemas.openxmlformats.org/drawingml/2006/table">
            <a:tbl>
              <a:tblPr/>
              <a:tblGrid>
                <a:gridCol w="1955800">
                  <a:extLst>
                    <a:ext uri="{9D8B030D-6E8A-4147-A177-3AD203B41FA5}">
                      <a16:colId xmlns:a16="http://schemas.microsoft.com/office/drawing/2014/main" val="4049826388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609388285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622642787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129240850"/>
                    </a:ext>
                  </a:extLst>
                </a:gridCol>
              </a:tblGrid>
              <a:tr h="98954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Cumplimiento en la calidad de las respuestas a peticiones ciudadanas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Cantidad de respuesta emitidas</a:t>
                      </a:r>
                      <a:b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(Universo)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Cantidad de respuestas emitidas</a:t>
                      </a:r>
                      <a:b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(Muestra)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% de cumplimiento de calidad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70892"/>
                  </a:ext>
                </a:extLst>
              </a:tr>
              <a:tr h="33969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may-24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1.634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97,65%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306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230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848113" y="112295"/>
            <a:ext cx="555801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RESULTADOS MAYO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29915" y="924802"/>
            <a:ext cx="99321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Resultados: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Del total de respuestas analizadas con base en la muestra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(34)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;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coherencia,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88%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cumplen con los criterios de claridad,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calidez,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oportunidad y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con los criterios de Manejo del sistema, para cumplimiento en la calidad de las respuestas para la Gestión de Peticiones Ciudadanas del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97,65%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para el periodo en mención.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2219035" y="5780057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Figura 1. Cumplimiento de los criterios de calidad mes mayo 2024.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mayo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8838304-2DCD-552F-47F3-89203A30D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3229" y="2821374"/>
            <a:ext cx="3984625" cy="295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1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LAS RESPUESTAS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CO" sz="2800" b="1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29915" y="1558207"/>
            <a:ext cx="99321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Análisis: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Teniendo en cuenta la evaluación realizada, se relacionan las afectaciones encontradas en las respuestas emitidas por la Agencia a las peticiones durante el periodo en mención: 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2052781" y="5059619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2. Análisis de las respuestas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mayo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9EF4011D-AABD-D594-C68E-1D18111DC1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447214"/>
              </p:ext>
            </p:extLst>
          </p:nvPr>
        </p:nvGraphicFramePr>
        <p:xfrm>
          <a:off x="857250" y="3205018"/>
          <a:ext cx="10477500" cy="1162036"/>
        </p:xfrm>
        <a:graphic>
          <a:graphicData uri="http://schemas.openxmlformats.org/drawingml/2006/table">
            <a:tbl>
              <a:tblPr/>
              <a:tblGrid>
                <a:gridCol w="1054100">
                  <a:extLst>
                    <a:ext uri="{9D8B030D-6E8A-4147-A177-3AD203B41FA5}">
                      <a16:colId xmlns:a16="http://schemas.microsoft.com/office/drawing/2014/main" val="2187190285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910118936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822534299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1824203061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3168663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741512239"/>
                    </a:ext>
                  </a:extLst>
                </a:gridCol>
                <a:gridCol w="4368800">
                  <a:extLst>
                    <a:ext uri="{9D8B030D-6E8A-4147-A177-3AD203B41FA5}">
                      <a16:colId xmlns:a16="http://schemas.microsoft.com/office/drawing/2014/main" val="266807348"/>
                    </a:ext>
                  </a:extLst>
                </a:gridCol>
              </a:tblGrid>
              <a:tr h="29050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No. PETICIÓN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MANEJO DEL SISTEMA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COHERENCIA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CLARIDAD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OPORTUNIDAD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CALIDEZ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OBSERVACIÓN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350932"/>
                  </a:ext>
                </a:extLst>
              </a:tr>
              <a:tr h="29050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1-2024-11730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424836"/>
                  </a:ext>
                </a:extLst>
              </a:tr>
              <a:tr h="29050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1-2024-11999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852108"/>
                  </a:ext>
                </a:extLst>
              </a:tr>
              <a:tr h="29050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1-2024-13889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540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010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RESULTADO GENERAL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94570" y="1214130"/>
            <a:ext cx="99321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 continuación, se presenta el cumplimiento en la calidad de las respuestas del periodo del informe, donde se puede evidenciar el porcentaje de cumplimiento en la calidad de las respuestas a peticiones ciudadanas de la Agencia ATENEA que para el mes de Mayo alcanzó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97,65%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1977736" y="4837082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3. Resultado general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mayo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D20586E-485D-CBA0-60AA-50E9B3F2A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505994"/>
              </p:ext>
            </p:extLst>
          </p:nvPr>
        </p:nvGraphicFramePr>
        <p:xfrm>
          <a:off x="2184399" y="3116224"/>
          <a:ext cx="7823200" cy="1329242"/>
        </p:xfrm>
        <a:graphic>
          <a:graphicData uri="http://schemas.openxmlformats.org/drawingml/2006/table">
            <a:tbl>
              <a:tblPr/>
              <a:tblGrid>
                <a:gridCol w="1955800">
                  <a:extLst>
                    <a:ext uri="{9D8B030D-6E8A-4147-A177-3AD203B41FA5}">
                      <a16:colId xmlns:a16="http://schemas.microsoft.com/office/drawing/2014/main" val="4049826388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609388285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622642787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129240850"/>
                    </a:ext>
                  </a:extLst>
                </a:gridCol>
              </a:tblGrid>
              <a:tr h="98954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Cumplimiento en la calidad de las respuestas a peticiones ciudadanas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Cantidad de respuesta emitidas</a:t>
                      </a:r>
                      <a:b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(Universo)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Cantidad de respuestas emitidas</a:t>
                      </a:r>
                      <a:b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(Muestra)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% de cumplimiento de calidad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70892"/>
                  </a:ext>
                </a:extLst>
              </a:tr>
              <a:tr h="33969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may-24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1.634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97,65%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306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816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RECOMENDACIONES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351587" y="1777548"/>
            <a:ext cx="9932169" cy="2213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67640" algn="just">
              <a:lnSpc>
                <a:spcPct val="107000"/>
              </a:lnSpc>
            </a:pPr>
            <a:endParaRPr lang="es-CO" sz="18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  <a:p>
            <a:pPr marL="342900" marR="167640" indent="-34290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Para mejorar el indicador de </a:t>
            </a:r>
            <a:r>
              <a:rPr lang="es-ES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claridad</a:t>
            </a: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se recomienda:</a:t>
            </a:r>
          </a:p>
          <a:p>
            <a:pPr marR="167640" algn="just">
              <a:lnSpc>
                <a:spcPct val="107000"/>
              </a:lnSpc>
            </a:pPr>
            <a:endParaRPr lang="es-CO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Helvetica Neue"/>
              <a:cs typeface="Arial" panose="020B0604020202020204" pitchFamily="34" charset="0"/>
            </a:endParaRP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Se recomiend</a:t>
            </a: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a actualizar las respuestas proforma para que se uniforme el método de dirigirse a la ciudadanía (usteado, tuteado).</a:t>
            </a: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Hacer uso del Word para verificar signos de puntuación y errores gramaticales.</a:t>
            </a: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Profundizar en la respuesta según el requerimiento de la ciudadanía, haciéndola de fácil entendimiento.</a:t>
            </a:r>
          </a:p>
        </p:txBody>
      </p:sp>
    </p:spTree>
    <p:extLst>
      <p:ext uri="{BB962C8B-B14F-4D97-AF65-F5344CB8AC3E}">
        <p14:creationId xmlns:p14="http://schemas.microsoft.com/office/powerpoint/2010/main" val="55407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9B24A32-6523-21A0-3294-9BBF696728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030" y="464949"/>
            <a:ext cx="9701939" cy="545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0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454769-433d-4bcc-9978-03225ac703d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0DABCA295924AB51A7EF780D1DD9A" ma:contentTypeVersion="18" ma:contentTypeDescription="Create a new document." ma:contentTypeScope="" ma:versionID="bbb01d653f1dbaff74c999e8dd96d869">
  <xsd:schema xmlns:xsd="http://www.w3.org/2001/XMLSchema" xmlns:xs="http://www.w3.org/2001/XMLSchema" xmlns:p="http://schemas.microsoft.com/office/2006/metadata/properties" xmlns:ns3="f2354318-b7b3-4e3b-82ce-fab87c32a4b0" xmlns:ns4="a4454769-433d-4bcc-9978-03225ac703d0" targetNamespace="http://schemas.microsoft.com/office/2006/metadata/properties" ma:root="true" ma:fieldsID="0137d95e0aa61a4f8aa3a48d625912c4" ns3:_="" ns4:_="">
    <xsd:import namespace="f2354318-b7b3-4e3b-82ce-fab87c32a4b0"/>
    <xsd:import namespace="a4454769-433d-4bcc-9978-03225ac703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54318-b7b3-4e3b-82ce-fab87c32a4b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454769-433d-4bcc-9978-03225ac703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26271E-C999-4EB8-818C-90FE9719F183}">
  <ds:schemaRefs>
    <ds:schemaRef ds:uri="f2354318-b7b3-4e3b-82ce-fab87c32a4b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4454769-433d-4bcc-9978-03225ac703d0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27CCB8D-DD89-482F-B689-8E8B61662B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39F98F-862F-4F3C-BA0F-11AB09202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354318-b7b3-4e3b-82ce-fab87c32a4b0"/>
    <ds:schemaRef ds:uri="a4454769-433d-4bcc-9978-03225ac703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8394</TotalTime>
  <Words>958</Words>
  <Application>Microsoft Office PowerPoint</Application>
  <PresentationFormat>Panorámica</PresentationFormat>
  <Paragraphs>92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Aptos Narrow</vt:lpstr>
      <vt:lpstr>Arial</vt:lpstr>
      <vt:lpstr>Calibri</vt:lpstr>
      <vt:lpstr>Helvetica Neue</vt:lpstr>
      <vt:lpstr>Montserrat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Tamayo Bernal</dc:creator>
  <cp:lastModifiedBy>Diego Steve Gamba Gaitán</cp:lastModifiedBy>
  <cp:revision>125</cp:revision>
  <dcterms:created xsi:type="dcterms:W3CDTF">2024-01-24T19:24:58Z</dcterms:created>
  <dcterms:modified xsi:type="dcterms:W3CDTF">2024-08-05T13:06:15Z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0x01010006A0DABCA295924AB51A7EF780D1DD9A</vt:lpwstr>
  </property>
</Properties>
</file>