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9" r:id="rId7"/>
    <p:sldId id="261" r:id="rId8"/>
    <p:sldId id="353" r:id="rId9"/>
    <p:sldId id="354" r:id="rId10"/>
    <p:sldId id="355" r:id="rId11"/>
    <p:sldId id="356" r:id="rId12"/>
    <p:sldId id="341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8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iegoSteveGambaGait&#225;\Downloads\Tablas%20y%20Graficas%20-%20Calidad%20de%20respuesta%20Julio%202024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Cumplimiento de los criterios de calidad mes de julio - 2024</a:t>
            </a:r>
          </a:p>
        </c:rich>
      </c:tx>
      <c:layout>
        <c:manualLayout>
          <c:xMode val="edge"/>
          <c:yMode val="edge"/>
          <c:x val="0.12518044619422572"/>
          <c:y val="2.3148148148148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Julio!$B$6</c:f>
              <c:strCache>
                <c:ptCount val="1"/>
                <c:pt idx="0">
                  <c:v>jul-24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9.4444444444444442E-2"/>
                  <c:y val="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590-4625-B2EE-9826BBD39912}"/>
                </c:ext>
              </c:extLst>
            </c:dLbl>
            <c:dLbl>
              <c:idx val="1"/>
              <c:layout>
                <c:manualLayout>
                  <c:x val="-1.0185067526415994E-16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590-4625-B2EE-9826BBD39912}"/>
                </c:ext>
              </c:extLst>
            </c:dLbl>
            <c:dLbl>
              <c:idx val="2"/>
              <c:layout>
                <c:manualLayout>
                  <c:x val="-4.1666666666666768E-2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590-4625-B2EE-9826BBD39912}"/>
                </c:ext>
              </c:extLst>
            </c:dLbl>
            <c:dLbl>
              <c:idx val="4"/>
              <c:layout>
                <c:manualLayout>
                  <c:x val="1.6666666666666614E-2"/>
                  <c:y val="-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590-4625-B2EE-9826BBD399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(Julio!$C$4,Julio!$E$4,Julio!$G$4,Julio!$I$4,Julio!$K$4)</c:f>
              <c:strCache>
                <c:ptCount val="5"/>
                <c:pt idx="0">
                  <c:v>COHERENCIA</c:v>
                </c:pt>
                <c:pt idx="1">
                  <c:v>CLARIDAD</c:v>
                </c:pt>
                <c:pt idx="2">
                  <c:v>CALIDEZ</c:v>
                </c:pt>
                <c:pt idx="3">
                  <c:v>OPORTUNIDAD</c:v>
                </c:pt>
                <c:pt idx="4">
                  <c:v>MANEJO DE SISTEMA</c:v>
                </c:pt>
              </c:strCache>
              <c:extLst/>
            </c:strRef>
          </c:cat>
          <c:val>
            <c:numRef>
              <c:f>(Julio!$C$7,Julio!$E$7,Julio!$G$7,Julio!$I$7,Julio!$K$7)</c:f>
              <c:numCache>
                <c:formatCode>0%</c:formatCode>
                <c:ptCount val="5"/>
                <c:pt idx="0">
                  <c:v>1</c:v>
                </c:pt>
                <c:pt idx="1">
                  <c:v>0.93333333333333335</c:v>
                </c:pt>
                <c:pt idx="2">
                  <c:v>0.96666666666666667</c:v>
                </c:pt>
                <c:pt idx="3">
                  <c:v>0.96666666666666667</c:v>
                </c:pt>
                <c:pt idx="4">
                  <c:v>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6590-4625-B2EE-9826BBD399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61649071"/>
        <c:axId val="61648111"/>
        <c:extLst>
          <c:ext xmlns:c15="http://schemas.microsoft.com/office/drawing/2012/chart" uri="{02D57815-91ED-43cb-92C2-25804820EDAC}">
            <c15:filteredRad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Julio!$B$7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(Julio!$C$4,Julio!$E$4,Julio!$G$4,Julio!$I$4,Julio!$K$4)</c15:sqref>
                        </c15:formulaRef>
                      </c:ext>
                    </c:extLst>
                    <c:strCache>
                      <c:ptCount val="5"/>
                      <c:pt idx="0">
                        <c:v>COHERENCIA</c:v>
                      </c:pt>
                      <c:pt idx="1">
                        <c:v>CLARIDAD</c:v>
                      </c:pt>
                      <c:pt idx="2">
                        <c:v>CALIDEZ</c:v>
                      </c:pt>
                      <c:pt idx="3">
                        <c:v>OPORTUNIDAD</c:v>
                      </c:pt>
                      <c:pt idx="4">
                        <c:v>MANEJO DE SISTEMA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(Julio!$C$7,Julio!$E$7,Julio!$G$7,Julio!$I$7,Julio!$K$7)</c15:sqref>
                        </c15:formulaRef>
                      </c:ext>
                    </c:extLst>
                    <c:numCache>
                      <c:formatCode>0%</c:formatCode>
                      <c:ptCount val="5"/>
                      <c:pt idx="0">
                        <c:v>1</c:v>
                      </c:pt>
                      <c:pt idx="1">
                        <c:v>0.93333333333333335</c:v>
                      </c:pt>
                      <c:pt idx="2">
                        <c:v>0.96666666666666667</c:v>
                      </c:pt>
                      <c:pt idx="3">
                        <c:v>0.96666666666666667</c:v>
                      </c:pt>
                      <c:pt idx="4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6590-4625-B2EE-9826BBD39912}"/>
                  </c:ext>
                </c:extLst>
              </c15:ser>
            </c15:filteredRadarSeries>
          </c:ext>
        </c:extLst>
      </c:radarChart>
      <c:catAx>
        <c:axId val="61649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1648111"/>
        <c:crosses val="autoZero"/>
        <c:auto val="1"/>
        <c:lblAlgn val="ctr"/>
        <c:lblOffset val="100"/>
        <c:noMultiLvlLbl val="0"/>
      </c:catAx>
      <c:valAx>
        <c:axId val="61648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16490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D4E95-4B21-4E7A-ACAA-A7A515B801A5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5C133-EDB1-464E-9A00-74A65F48A4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66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92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B1042B-8024-28E3-0D7A-55BFEFA0F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37B0B4-6113-952F-3EB3-F725572E65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0FB128-E5E4-26CF-064C-4228C18324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30/08/2024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49105F-4A00-A007-EDAA-95A0D39E4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00F80C-8FA2-2F22-FB4D-7F83D2176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4304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9714C70-E3A5-8867-7507-A303A6F8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EE666E-C7B3-3E43-84D1-4AF72F0464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6CA57B-3C08-AABD-DC90-23D2FE0827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30/08/2024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237CC1-BC79-F425-3AD5-DAB6D8531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B6152E-7768-B69E-F9F3-232F9D48F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609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806960-ADC5-DB8F-6041-2F79D5D25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E40033-71D7-84C7-3A8C-E8330AFA7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1934E7-DCEF-1659-3102-A598F727CA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30/08/2024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19FE8D-6B05-E5CF-E904-A23288D18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4A7EC3-8C48-3D38-D964-D9F9EFF86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560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3B2C6F-9440-3E4B-10AC-DF503397A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7716D3-5395-2DE0-AC6B-C31F240D8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7DF2F7-82C1-EEA4-14F6-CBF855E61B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30/08/2024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40277D-B19C-2CBA-C3C7-4A51C8BE3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1A19E7-70D8-734C-DB68-A3B437617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224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7DB082-5F19-4EDE-5E04-A3D98F126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D8AFE4-311B-C152-6E1B-4EC879479B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5EF311-AA66-A964-89D4-5DEFBE3B1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2CC019-2E5E-CA59-DA05-0D759D5BCE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30/08/2024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37C9A5-1D74-2C28-E3EE-EA3A13467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17B178-A476-787D-81E0-79399244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77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45FD90-2CFD-C29D-B40E-494FB6185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9E6848-D956-6AE2-DDB3-2F32A148A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1CE705A-1FEC-4FCB-2769-6EC300FD40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F064CFD-F751-5903-078E-D4B0DBDD6F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0E1AD76-275B-C8DC-8A24-8B1E0B2F0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B7B4CFE-4CE4-15B9-1A5A-5CE578D6A9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30/08/2024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9097278-0724-A1C1-1A63-DC902C99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D56E348-FCF3-AB17-A5DB-CF158A984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292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2B1A7D-F1DB-69CB-D7F0-5DA39B9E9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8EA3D1-5B5F-7D35-9E78-FF27E31700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30/08/2024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A5FE61-4DFA-D68E-A780-1F7CBAAFB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B78E68-487A-2083-8BE6-C3F5E1063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331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29E209F-B6D1-B770-7C77-6D98E180C7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30/08/2024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815F355-FC23-880E-62F1-06BCE54FC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1B3AD37-DD44-6509-54B9-71A677574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3768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5ADD0D-D925-DCD4-BC1A-3BF236B2C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6D2EC0-7FA1-9CEB-6555-5DA63A64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9B7923-D349-490D-DB8B-B395CAE3E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BB9455-39A8-9B68-2CFD-D31079B5A1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30/08/2024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467D61-D615-BACF-6ABE-611B81CDC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20F350-4B2C-656E-9969-E695110B9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3461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C3D7E-4361-2B74-FA42-3F21A48CD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F2695BD-0C0F-C491-6E50-5CFB57751B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CA76D8-4555-84EE-D3B0-898738A90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55000E-BCA8-202E-CB56-30DDBD7C52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2ACC10-67A2-4284-B610-06E3C15494BB}" type="datetimeFigureOut">
              <a:rPr lang="es-CO" smtClean="0"/>
              <a:t>30/08/2024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ADE76A-60A5-131E-2E18-1D2193AF2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89AEFA-BA66-8748-F8E6-800598771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9DBC56-EF22-437A-B7AD-6335973D71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475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2E875FC2-ACD9-98C2-16BD-49916D50AC6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79"/>
            <a:ext cx="12191999" cy="686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6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Calendario&#10;&#10;Descripción generada automáticamente">
            <a:extLst>
              <a:ext uri="{FF2B5EF4-FFF2-40B4-BE49-F238E27FC236}">
                <a16:creationId xmlns:a16="http://schemas.microsoft.com/office/drawing/2014/main" id="{977E8E20-4B8D-86E2-8C65-3D4F3998B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03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334AB5D-787D-DDF8-E663-A1A5315F4AC3}"/>
              </a:ext>
            </a:extLst>
          </p:cNvPr>
          <p:cNvSpPr txBox="1"/>
          <p:nvPr/>
        </p:nvSpPr>
        <p:spPr>
          <a:xfrm>
            <a:off x="397932" y="2828835"/>
            <a:ext cx="11396133" cy="120032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CO" sz="3600" b="1" dirty="0">
                <a:solidFill>
                  <a:schemeClr val="bg1"/>
                </a:solidFill>
                <a:latin typeface="Montserrat" panose="00000500000000000000" pitchFamily="2" charset="0"/>
                <a:cs typeface="Microsoft New Tai Lue"/>
              </a:rPr>
              <a:t>INFORME MENSUAL CALIDAD DE RESPUESTAS - JULIO</a:t>
            </a:r>
            <a:endParaRPr lang="en-US" sz="3200" b="1" dirty="0">
              <a:solidFill>
                <a:schemeClr val="bg1"/>
              </a:solidFill>
              <a:latin typeface="Montserrat" panose="00000500000000000000" pitchFamily="2" charset="0"/>
              <a:cs typeface="Microsoft New Tai Lue" panose="020B0502040204020203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8882E57-01F6-4933-667F-851E0275A2DF}"/>
              </a:ext>
            </a:extLst>
          </p:cNvPr>
          <p:cNvSpPr txBox="1"/>
          <p:nvPr/>
        </p:nvSpPr>
        <p:spPr>
          <a:xfrm>
            <a:off x="2258246" y="4782598"/>
            <a:ext cx="7675506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CO" sz="2400" dirty="0">
                <a:solidFill>
                  <a:schemeClr val="bg1"/>
                </a:solidFill>
                <a:latin typeface="Montserrat" panose="00000500000000000000" pitchFamily="2" charset="0"/>
                <a:cs typeface="Microsoft New Tai Lue"/>
              </a:rPr>
              <a:t>Subgerencia de Gestión Administrativa</a:t>
            </a:r>
          </a:p>
          <a:p>
            <a:pPr algn="ctr"/>
            <a:r>
              <a:rPr lang="es-CO" sz="2400" dirty="0">
                <a:solidFill>
                  <a:schemeClr val="bg1"/>
                </a:solidFill>
                <a:latin typeface="Montserrat" panose="00000500000000000000" pitchFamily="2" charset="0"/>
                <a:cs typeface="Microsoft New Tai Lue"/>
              </a:rPr>
              <a:t>Proceso de Gestión de Servicio a la Ciudadanía</a:t>
            </a:r>
            <a:endParaRPr lang="en-US" sz="2000" dirty="0">
              <a:solidFill>
                <a:schemeClr val="bg1"/>
              </a:solidFill>
              <a:latin typeface="Montserrat" panose="00000500000000000000" pitchFamily="2" charset="0"/>
              <a:cs typeface="Microsoft New Tai Lu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4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AFE8AA63-F3A5-83AA-26F1-85EAE387E36E}"/>
              </a:ext>
            </a:extLst>
          </p:cNvPr>
          <p:cNvSpPr txBox="1"/>
          <p:nvPr/>
        </p:nvSpPr>
        <p:spPr>
          <a:xfrm>
            <a:off x="7651678" y="105886"/>
            <a:ext cx="443703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OBJETIVO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304FA20-1C56-4B8E-308B-1E4D177E9F77}"/>
              </a:ext>
            </a:extLst>
          </p:cNvPr>
          <p:cNvSpPr txBox="1"/>
          <p:nvPr/>
        </p:nvSpPr>
        <p:spPr>
          <a:xfrm>
            <a:off x="1261194" y="1389124"/>
            <a:ext cx="10026935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Evaluar el cumplimiento de los atributos de calidad (calidez, oportunidad, claridad y coherencia) en las respuestas emitidas a las peticiones registradas por la ciudadanía en los sistemas de gestión de PQRSD (SIGA y BTE) por la Agencia, según los lineamientos establecidos por Secretaría General.</a:t>
            </a:r>
          </a:p>
          <a:p>
            <a:pPr algn="just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O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Oportunidad: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la condición de responder a tiempo a las necesidades y requerimientos de la ciudadanía.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O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Coherencia: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Relación que debe existir entre la respuesta y/o información brindada en los canales de atención y la petición a la ciudadanía.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O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Claridad: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Hace referencia a que la respuesta y/o información brindada por la Entidad, se brinde en términos comprensibles para la ciudadanía.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CO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Calidez: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Entendido como el trato digno, amable y respetuoso que se brinda a la ciudadanía con la respuesta a su petición o requerimiento.</a:t>
            </a:r>
          </a:p>
          <a:p>
            <a:pPr algn="just"/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3AB1C26-10DD-CBB9-9BC0-C3E08F41C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448" y="4842787"/>
            <a:ext cx="4705350" cy="10287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03A012C-3C5D-4239-35BF-B0D0D5718D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7098" y="4861837"/>
            <a:ext cx="49530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70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5E7C69-6ECF-97E9-93DC-ACEC1B8178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16629F07-43A4-35E9-EA96-944180066A0E}"/>
              </a:ext>
            </a:extLst>
          </p:cNvPr>
          <p:cNvSpPr txBox="1"/>
          <p:nvPr/>
        </p:nvSpPr>
        <p:spPr>
          <a:xfrm>
            <a:off x="6096000" y="142831"/>
            <a:ext cx="616234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LINEAMIENTO DE EVALUACIÓN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887CF10-83D1-CA45-C37E-92F7F0F9618E}"/>
              </a:ext>
            </a:extLst>
          </p:cNvPr>
          <p:cNvSpPr txBox="1"/>
          <p:nvPr/>
        </p:nvSpPr>
        <p:spPr>
          <a:xfrm>
            <a:off x="1228436" y="1348509"/>
            <a:ext cx="93933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El Proceso de Gestión de Servicio a la Ciudadanía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ha establecido la siguiente metodología, </a:t>
            </a: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teniendo en cuenta la guía para la evaluación de calidad de las respuestas emitidas en el sistema distrital para la gestión de peticiones ciudadanas de Secretaría General.</a:t>
            </a:r>
          </a:p>
          <a:p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proceso de gestión de servicio a la ciudadanía tendrá 10 días calendario a partir del mes siguiente, para remitir la base con la muestra definida a evaluar </a:t>
            </a:r>
            <a:r>
              <a:rPr lang="es-CO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mes inmediatamente anterior.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apoyo administrativo del proceso tendrá 15 días calendario para realizar la evaluación tomando como muestra el 2% de la totalidad de las PQRSD allegadas a la Agencia.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CO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proceso de gestión de servicio a la ciudadanía</a:t>
            </a:r>
            <a:r>
              <a:rPr lang="es-CO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consolidará los resultados y se generará un informe mensual, el cual se publicará en la página web de la entidad.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Para el cálculo de las cantidades a evaluar se utiliza como Técnica la Muestra estratificada (distribución por dependencias) en el cual las dependencias con mayor emisión de respuestas les corresponde una muestra mayor y a su vez las dependencias con menor emisión de respuesta tendrán una menor.</a:t>
            </a: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81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848113" y="112295"/>
            <a:ext cx="555801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EVALUACIÓN JULIO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194570" y="1214130"/>
            <a:ext cx="99321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Respuestas Julio 2024:</a:t>
            </a: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Durante el mes evaluado las dependencias de la Agencia ATENEA generaron un total de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1.481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respuestas a PQRSD, por lo cual el 2% de la muestra para la evaluación por parte del proceso de gestión de servicio a la ciudadanía corresponde a un total de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respuestas, donde se obtuvieron los siguientes resultados: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761D61-B6F1-3E8A-1798-E624B3F878AD}"/>
              </a:ext>
            </a:extLst>
          </p:cNvPr>
          <p:cNvSpPr txBox="1"/>
          <p:nvPr/>
        </p:nvSpPr>
        <p:spPr>
          <a:xfrm>
            <a:off x="1831114" y="4889795"/>
            <a:ext cx="7996382" cy="8332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26085" algn="ctr">
              <a:lnSpc>
                <a:spcPct val="150000"/>
              </a:lnSpc>
            </a:pPr>
            <a:r>
              <a:rPr lang="es-ES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Tabla 1. Consolidado resultados evaluación de calidad mes julio 2024</a:t>
            </a:r>
          </a:p>
          <a:p>
            <a:pPr marR="426085" algn="ctr"/>
            <a:r>
              <a:rPr lang="es-MX" sz="1000" dirty="0"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Elaborado por el Proceso de Gestión de Servicio a la Ciudadanía, con datos tomados de la Matriz de evaluación de calidad de las respuestas a peticiones ciudadanas, mes julio de 2024</a:t>
            </a:r>
          </a:p>
          <a:p>
            <a:pPr marR="426085" algn="ctr">
              <a:lnSpc>
                <a:spcPct val="150000"/>
              </a:lnSpc>
            </a:pPr>
            <a:endParaRPr lang="es-CO" sz="10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854504F-BA0C-4BD6-6EE9-CF08B74D2B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823" y="3116224"/>
            <a:ext cx="9312354" cy="110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230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848113" y="112295"/>
            <a:ext cx="555801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RESULTADOS JULIO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129915" y="924802"/>
            <a:ext cx="993216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Resultados:</a:t>
            </a: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Del total de respuestas analizadas con base en la muestra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(30)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;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cumplen con los criterios de coherencia,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93%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cumplen con los criterios de claridad,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97%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cumplen con los criterios de calidez,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97%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cumplen con los criterios de oportunidad y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con los criterios de Manejo del sistema, para cumplimiento en la calidad de las respuestas para la Gestión de Peticiones Ciudadanas del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97,33%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para el periodo en mención.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761D61-B6F1-3E8A-1798-E624B3F878AD}"/>
              </a:ext>
            </a:extLst>
          </p:cNvPr>
          <p:cNvSpPr txBox="1"/>
          <p:nvPr/>
        </p:nvSpPr>
        <p:spPr>
          <a:xfrm>
            <a:off x="2209798" y="5894774"/>
            <a:ext cx="8236527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26085" algn="ctr">
              <a:lnSpc>
                <a:spcPct val="150000"/>
              </a:lnSpc>
            </a:pPr>
            <a:r>
              <a:rPr lang="es-MX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Figura 1. Cumplimiento de los criterios de calidad mes julio 2024.</a:t>
            </a:r>
          </a:p>
          <a:p>
            <a:pPr marR="426085" algn="ctr"/>
            <a:r>
              <a:rPr lang="es-MX" sz="1000" dirty="0"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Elaborado por el Proceso de Gestión de Servicio a la Ciudadanía, con datos tomados de la Matriz de evaluación de calidad de las respuestas a peticiones ciudadanas, mes julio de 2024</a:t>
            </a:r>
            <a:endParaRPr lang="es-CO" sz="10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5A7C75C7-A359-4D7D-8BED-667F7B1758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8277154"/>
              </p:ext>
            </p:extLst>
          </p:nvPr>
        </p:nvGraphicFramePr>
        <p:xfrm>
          <a:off x="3403599" y="2945112"/>
          <a:ext cx="5056910" cy="2949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8918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096001" y="112295"/>
            <a:ext cx="6310128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ANÁLISIS DE LAS RESPUESTAS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CO" sz="2800" b="1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129915" y="1533960"/>
            <a:ext cx="99321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Análisis:</a:t>
            </a: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Teniendo en cuenta la evaluación realizada, se relacionan las afectaciones encontradas en las respuestas emitidas por la Agencia a las peticiones durante el periodo en mención: 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761D61-B6F1-3E8A-1798-E624B3F878AD}"/>
              </a:ext>
            </a:extLst>
          </p:cNvPr>
          <p:cNvSpPr txBox="1"/>
          <p:nvPr/>
        </p:nvSpPr>
        <p:spPr>
          <a:xfrm>
            <a:off x="2060863" y="4893365"/>
            <a:ext cx="8236527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26085" algn="ctr">
              <a:lnSpc>
                <a:spcPct val="150000"/>
              </a:lnSpc>
            </a:pPr>
            <a:r>
              <a:rPr lang="es-MX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Tabla 2. Análisis de las respuestas</a:t>
            </a:r>
          </a:p>
          <a:p>
            <a:pPr marR="426085" algn="ctr"/>
            <a:r>
              <a:rPr lang="es-MX" sz="1000" dirty="0"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Elaborado por el Proceso de Gestión de Servicio a la Ciudadanía, con datos tomados de la Matriz de evaluación de calidad de las respuestas a peticiones ciudadanas, mes julio de 2024</a:t>
            </a:r>
            <a:endParaRPr lang="es-CO" sz="10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D832CCC-CEA8-C224-6799-E20AEB6C18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144" y="2943803"/>
            <a:ext cx="9997940" cy="1369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010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096001" y="112295"/>
            <a:ext cx="6310128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RESULTADO GENERAL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194570" y="1214130"/>
            <a:ext cx="99321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Resultado:</a:t>
            </a:r>
          </a:p>
          <a:p>
            <a:pPr algn="just"/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A continuación, se presenta el cumplimiento en la calidad de las respuestas del periodo del informe, donde se puede evidenciar el porcentaje de cumplimiento en la calidad de las respuestas a peticiones ciudadanas de la Agencia ATENEA que para el mes de Junio alcanzó el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97,33%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761D61-B6F1-3E8A-1798-E624B3F878AD}"/>
              </a:ext>
            </a:extLst>
          </p:cNvPr>
          <p:cNvSpPr txBox="1"/>
          <p:nvPr/>
        </p:nvSpPr>
        <p:spPr>
          <a:xfrm>
            <a:off x="1977736" y="4837082"/>
            <a:ext cx="8236527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26085" algn="ctr">
              <a:lnSpc>
                <a:spcPct val="150000"/>
              </a:lnSpc>
            </a:pPr>
            <a:r>
              <a:rPr lang="es-MX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Tabla </a:t>
            </a:r>
            <a:r>
              <a:rPr lang="es-MX" sz="10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3</a:t>
            </a:r>
            <a:r>
              <a:rPr lang="es-MX" sz="1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Helvetica Neue"/>
              </a:rPr>
              <a:t>. Resultado general</a:t>
            </a:r>
          </a:p>
          <a:p>
            <a:pPr marR="426085" algn="ctr"/>
            <a:r>
              <a:rPr lang="es-MX" sz="1000" dirty="0">
                <a:solidFill>
                  <a:srgbClr val="000000"/>
                </a:solidFill>
                <a:effectLst/>
                <a:latin typeface="Helvetica Neue"/>
                <a:ea typeface="Helvetica Neue"/>
                <a:cs typeface="Helvetica Neue"/>
              </a:rPr>
              <a:t>Elaborado por el Proceso de Gestión de Servicio a la Ciudadanía, con datos tomados de la Matriz de evaluación de calidad de las respuestas a peticiones ciudadanas, mes julio de 2024</a:t>
            </a:r>
            <a:endParaRPr lang="es-CO" sz="10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9ECB99B-F4A5-5565-B64A-9223D3B311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823" y="3116224"/>
            <a:ext cx="9312354" cy="1105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816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4AA71-95BD-C1F1-569C-60AEEB0D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6;g1380dfe4555_0_36">
            <a:extLst>
              <a:ext uri="{FF2B5EF4-FFF2-40B4-BE49-F238E27FC236}">
                <a16:creationId xmlns:a16="http://schemas.microsoft.com/office/drawing/2014/main" id="{0C2E3D4F-81C1-F1F1-4AC2-5292D559D8A7}"/>
              </a:ext>
            </a:extLst>
          </p:cNvPr>
          <p:cNvSpPr txBox="1"/>
          <p:nvPr/>
        </p:nvSpPr>
        <p:spPr>
          <a:xfrm>
            <a:off x="6096001" y="112295"/>
            <a:ext cx="6310128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RECOMENDACIONES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F0B0915-8B71-8624-782D-6EE07639095C}"/>
              </a:ext>
            </a:extLst>
          </p:cNvPr>
          <p:cNvSpPr txBox="1"/>
          <p:nvPr/>
        </p:nvSpPr>
        <p:spPr>
          <a:xfrm>
            <a:off x="1314643" y="1768312"/>
            <a:ext cx="9932169" cy="2507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67640" algn="just">
              <a:lnSpc>
                <a:spcPct val="107000"/>
              </a:lnSpc>
            </a:pPr>
            <a:endParaRPr lang="es-CO" sz="18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  <a:p>
            <a:pPr marL="342900" marR="167640" indent="-34290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es-E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Para mejorar el indicador de </a:t>
            </a:r>
            <a:r>
              <a:rPr lang="es-ES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claridad</a:t>
            </a:r>
            <a:r>
              <a:rPr lang="es-E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se recomienda:</a:t>
            </a:r>
          </a:p>
          <a:p>
            <a:pPr marR="167640" algn="just">
              <a:lnSpc>
                <a:spcPct val="107000"/>
              </a:lnSpc>
            </a:pPr>
            <a:endParaRPr lang="es-CO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Helvetica Neue"/>
              <a:cs typeface="Arial" panose="020B0604020202020204" pitchFamily="34" charset="0"/>
            </a:endParaRPr>
          </a:p>
          <a:p>
            <a:pPr marL="742950" marR="16764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Se recomiend</a:t>
            </a: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a actualizar las respuestas proforma para que se uniforme el método de dirigirse a la ciudadanía (usteado, tuteado).</a:t>
            </a:r>
          </a:p>
          <a:p>
            <a:pPr marL="742950" marR="16764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Hacer uso del Word para verificar signos de puntuación y errores gramaticales.</a:t>
            </a:r>
          </a:p>
          <a:p>
            <a:pPr marL="742950" marR="16764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00000"/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</a:rPr>
              <a:t>Profundizar en la respuesta según el requerimiento de la ciudadanía, haciéndola de fácil entendimiento.</a:t>
            </a:r>
          </a:p>
          <a:p>
            <a:pPr marR="167640" algn="just">
              <a:lnSpc>
                <a:spcPct val="107000"/>
              </a:lnSpc>
            </a:pPr>
            <a:endParaRPr lang="es-CO" sz="1800" dirty="0">
              <a:solidFill>
                <a:srgbClr val="000000"/>
              </a:solidFill>
              <a:effectLst/>
              <a:latin typeface="Helvetica Neue"/>
              <a:ea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554078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9B24A32-6523-21A0-3294-9BBF696728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030" y="464949"/>
            <a:ext cx="9701939" cy="545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103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A0DABCA295924AB51A7EF780D1DD9A" ma:contentTypeVersion="18" ma:contentTypeDescription="Create a new document." ma:contentTypeScope="" ma:versionID="bbb01d653f1dbaff74c999e8dd96d869">
  <xsd:schema xmlns:xsd="http://www.w3.org/2001/XMLSchema" xmlns:xs="http://www.w3.org/2001/XMLSchema" xmlns:p="http://schemas.microsoft.com/office/2006/metadata/properties" xmlns:ns3="f2354318-b7b3-4e3b-82ce-fab87c32a4b0" xmlns:ns4="a4454769-433d-4bcc-9978-03225ac703d0" targetNamespace="http://schemas.microsoft.com/office/2006/metadata/properties" ma:root="true" ma:fieldsID="0137d95e0aa61a4f8aa3a48d625912c4" ns3:_="" ns4:_="">
    <xsd:import namespace="f2354318-b7b3-4e3b-82ce-fab87c32a4b0"/>
    <xsd:import namespace="a4454769-433d-4bcc-9978-03225ac703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354318-b7b3-4e3b-82ce-fab87c32a4b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454769-433d-4bcc-9978-03225ac703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4454769-433d-4bcc-9978-03225ac703d0" xsi:nil="true"/>
  </documentManagement>
</p:properties>
</file>

<file path=customXml/itemProps1.xml><?xml version="1.0" encoding="utf-8"?>
<ds:datastoreItem xmlns:ds="http://schemas.openxmlformats.org/officeDocument/2006/customXml" ds:itemID="{0939F98F-862F-4F3C-BA0F-11AB09202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354318-b7b3-4e3b-82ce-fab87c32a4b0"/>
    <ds:schemaRef ds:uri="a4454769-433d-4bcc-9978-03225ac703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7CCB8D-DD89-482F-B689-8E8B61662B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26271E-C999-4EB8-818C-90FE9719F183}">
  <ds:schemaRefs>
    <ds:schemaRef ds:uri="f2354318-b7b3-4e3b-82ce-fab87c32a4b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4454769-433d-4bcc-9978-03225ac703d0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8403</TotalTime>
  <Words>840</Words>
  <Application>Microsoft Office PowerPoint</Application>
  <PresentationFormat>Panorámica</PresentationFormat>
  <Paragraphs>49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Helvetica Neue</vt:lpstr>
      <vt:lpstr>Montserrat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Tamayo Bernal</dc:creator>
  <cp:lastModifiedBy>Diego Steve Gamba Gaitán</cp:lastModifiedBy>
  <cp:revision>126</cp:revision>
  <dcterms:created xsi:type="dcterms:W3CDTF">2024-01-24T19:24:58Z</dcterms:created>
  <dcterms:modified xsi:type="dcterms:W3CDTF">2024-08-30T13:26:52Z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0x01010006A0DABCA295924AB51A7EF780D1DD9A</vt:lpwstr>
  </property>
</Properties>
</file>