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Titillium Web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  <p15:guide id="3" orient="horz" pos="3906">
          <p15:clr>
            <a:srgbClr val="A4A3A4"/>
          </p15:clr>
        </p15:guide>
        <p15:guide id="4" orient="horz" pos="414">
          <p15:clr>
            <a:srgbClr val="A4A3A4"/>
          </p15:clr>
        </p15:guide>
        <p15:guide id="5" pos="325">
          <p15:clr>
            <a:srgbClr val="A4A3A4"/>
          </p15:clr>
        </p15:guide>
        <p15:guide id="6" pos="7355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aGDAPqgjinjcYAPphvmyGkInt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17"/>
        <p:guide pos="3906" orient="horz"/>
        <p:guide pos="414" orient="horz"/>
        <p:guide pos="325"/>
        <p:guide pos="735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itilliumWeb-bold.fntdata"/><Relationship Id="rId16" Type="http://schemas.openxmlformats.org/officeDocument/2006/relationships/font" Target="fonts/TitilliumWe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itilliumWeb-boldItalic.fntdata"/><Relationship Id="rId6" Type="http://schemas.openxmlformats.org/officeDocument/2006/relationships/slide" Target="slides/slide1.xml"/><Relationship Id="rId18" Type="http://schemas.openxmlformats.org/officeDocument/2006/relationships/font" Target="fonts/TitilliumWeb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">
  <p:cSld name="Graphikal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12">
  <p:cSld name="Graphikal1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/>
          <p:nvPr>
            <p:ph idx="2" type="pic"/>
          </p:nvPr>
        </p:nvSpPr>
        <p:spPr>
          <a:xfrm>
            <a:off x="421958" y="4260692"/>
            <a:ext cx="5064442" cy="2597308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35" name="Google Shape;35;p30"/>
          <p:cNvSpPr/>
          <p:nvPr>
            <p:ph idx="3" type="pic"/>
          </p:nvPr>
        </p:nvSpPr>
        <p:spPr>
          <a:xfrm>
            <a:off x="6705599" y="0"/>
            <a:ext cx="5064442" cy="3868277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13">
  <p:cSld name="Graphikal1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/>
          <p:nvPr>
            <p:ph idx="2" type="pic"/>
          </p:nvPr>
        </p:nvSpPr>
        <p:spPr>
          <a:xfrm>
            <a:off x="5435601" y="924558"/>
            <a:ext cx="3118934" cy="5008882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38" name="Google Shape;38;p31"/>
          <p:cNvSpPr/>
          <p:nvPr>
            <p:ph idx="3" type="pic"/>
          </p:nvPr>
        </p:nvSpPr>
        <p:spPr>
          <a:xfrm>
            <a:off x="8554535" y="924558"/>
            <a:ext cx="3118934" cy="5008882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14">
  <p:cSld name="Graphikal14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/>
          <p:nvPr>
            <p:ph idx="2" type="pic"/>
          </p:nvPr>
        </p:nvSpPr>
        <p:spPr>
          <a:xfrm>
            <a:off x="6051502" y="1746864"/>
            <a:ext cx="1781858" cy="1594742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41" name="Google Shape;41;p32"/>
          <p:cNvSpPr/>
          <p:nvPr>
            <p:ph idx="3" type="pic"/>
          </p:nvPr>
        </p:nvSpPr>
        <p:spPr>
          <a:xfrm>
            <a:off x="7917084" y="1757326"/>
            <a:ext cx="3758978" cy="1584280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42" name="Google Shape;42;p32"/>
          <p:cNvSpPr/>
          <p:nvPr>
            <p:ph idx="4" type="pic"/>
          </p:nvPr>
        </p:nvSpPr>
        <p:spPr>
          <a:xfrm>
            <a:off x="5709920" y="3738526"/>
            <a:ext cx="5966142" cy="1584280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15">
  <p:cSld name="Graphikal15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/>
          <p:nvPr>
            <p:ph idx="2" type="pic"/>
          </p:nvPr>
        </p:nvSpPr>
        <p:spPr>
          <a:xfrm>
            <a:off x="1407581" y="1405443"/>
            <a:ext cx="1851607" cy="1851608"/>
          </a:xfrm>
          <a:prstGeom prst="rect">
            <a:avLst/>
          </a:prstGeom>
          <a:solidFill>
            <a:srgbClr val="3CFFFE"/>
          </a:solidFill>
          <a:ln>
            <a:noFill/>
          </a:ln>
          <a:effectLst>
            <a:outerShdw blurRad="254000" rotWithShape="0" algn="tl" dir="2700000" dist="254000">
              <a:srgbClr val="3CFFFE">
                <a:alpha val="24313"/>
              </a:srgbClr>
            </a:outerShdw>
          </a:effectLst>
        </p:spPr>
      </p:sp>
      <p:sp>
        <p:nvSpPr>
          <p:cNvPr id="45" name="Google Shape;45;p33"/>
          <p:cNvSpPr/>
          <p:nvPr>
            <p:ph idx="3" type="pic"/>
          </p:nvPr>
        </p:nvSpPr>
        <p:spPr>
          <a:xfrm>
            <a:off x="3647907" y="1405443"/>
            <a:ext cx="1851607" cy="4047112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46" name="Google Shape;46;p33"/>
          <p:cNvSpPr/>
          <p:nvPr>
            <p:ph idx="4" type="pic"/>
          </p:nvPr>
        </p:nvSpPr>
        <p:spPr>
          <a:xfrm>
            <a:off x="1407581" y="3600947"/>
            <a:ext cx="1851607" cy="1851608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1">
  <p:cSld name="Graphikal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/>
          <p:nvPr>
            <p:ph idx="2" type="pic"/>
          </p:nvPr>
        </p:nvSpPr>
        <p:spPr>
          <a:xfrm>
            <a:off x="6914740" y="1519707"/>
            <a:ext cx="3688080" cy="3688080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18">
  <p:cSld name="Graphikal18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/>
          <p:nvPr>
            <p:ph idx="2" type="pic"/>
          </p:nvPr>
        </p:nvSpPr>
        <p:spPr>
          <a:xfrm>
            <a:off x="6270830" y="675530"/>
            <a:ext cx="4242800" cy="5562914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2">
  <p:cSld name="Graphikal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>
            <p:ph idx="2" type="pic"/>
          </p:nvPr>
        </p:nvSpPr>
        <p:spPr>
          <a:xfrm>
            <a:off x="6467873" y="827732"/>
            <a:ext cx="4297680" cy="4852925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16">
  <p:cSld name="Graphikal16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6">
  <p:cSld name="Graphikal6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/>
          <p:nvPr>
            <p:ph idx="2" type="pic"/>
          </p:nvPr>
        </p:nvSpPr>
        <p:spPr>
          <a:xfrm>
            <a:off x="4112871" y="1671546"/>
            <a:ext cx="1898248" cy="1898248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22" name="Google Shape;22;p26"/>
          <p:cNvSpPr/>
          <p:nvPr>
            <p:ph idx="3" type="pic"/>
          </p:nvPr>
        </p:nvSpPr>
        <p:spPr>
          <a:xfrm>
            <a:off x="6180881" y="1671546"/>
            <a:ext cx="1898248" cy="1898248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23" name="Google Shape;23;p26"/>
          <p:cNvSpPr/>
          <p:nvPr>
            <p:ph idx="4" type="pic"/>
          </p:nvPr>
        </p:nvSpPr>
        <p:spPr>
          <a:xfrm>
            <a:off x="4112871" y="3745344"/>
            <a:ext cx="1898248" cy="1898248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24" name="Google Shape;24;p26"/>
          <p:cNvSpPr/>
          <p:nvPr>
            <p:ph idx="5" type="pic"/>
          </p:nvPr>
        </p:nvSpPr>
        <p:spPr>
          <a:xfrm>
            <a:off x="6180881" y="3745344"/>
            <a:ext cx="1898248" cy="1898248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8">
  <p:cSld name="Graphikal8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/>
          <p:nvPr>
            <p:ph idx="2" type="pic"/>
          </p:nvPr>
        </p:nvSpPr>
        <p:spPr>
          <a:xfrm>
            <a:off x="6454903" y="1301966"/>
            <a:ext cx="4596207" cy="3468167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9">
  <p:cSld name="Graphikal9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/>
          <p:nvPr>
            <p:ph idx="2" type="pic"/>
          </p:nvPr>
        </p:nvSpPr>
        <p:spPr>
          <a:xfrm>
            <a:off x="6096000" y="1253427"/>
            <a:ext cx="1249460" cy="1249460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  <p:sp>
        <p:nvSpPr>
          <p:cNvPr id="29" name="Google Shape;29;p28"/>
          <p:cNvSpPr/>
          <p:nvPr>
            <p:ph idx="3" type="pic"/>
          </p:nvPr>
        </p:nvSpPr>
        <p:spPr>
          <a:xfrm>
            <a:off x="6095999" y="2804271"/>
            <a:ext cx="1249460" cy="1249460"/>
          </a:xfrm>
          <a:prstGeom prst="rect">
            <a:avLst/>
          </a:prstGeom>
          <a:solidFill>
            <a:srgbClr val="3CFFFE"/>
          </a:solidFill>
          <a:ln>
            <a:noFill/>
          </a:ln>
          <a:effectLst>
            <a:outerShdw blurRad="228600" rotWithShape="0" algn="tl" dir="2700000" dist="190500">
              <a:srgbClr val="3CFFFE">
                <a:alpha val="84313"/>
              </a:srgbClr>
            </a:outerShdw>
          </a:effectLst>
        </p:spPr>
      </p:sp>
      <p:sp>
        <p:nvSpPr>
          <p:cNvPr id="30" name="Google Shape;30;p28"/>
          <p:cNvSpPr/>
          <p:nvPr>
            <p:ph idx="4" type="pic"/>
          </p:nvPr>
        </p:nvSpPr>
        <p:spPr>
          <a:xfrm>
            <a:off x="6095999" y="4355115"/>
            <a:ext cx="1249460" cy="1249460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kal11">
  <p:cSld name="Graphikal1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>
            <p:ph idx="2" type="pic"/>
          </p:nvPr>
        </p:nvSpPr>
        <p:spPr>
          <a:xfrm>
            <a:off x="5501051" y="254643"/>
            <a:ext cx="6432448" cy="4213186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7.jpg"/><Relationship Id="rId6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jpg"/><Relationship Id="rId10" Type="http://schemas.openxmlformats.org/officeDocument/2006/relationships/image" Target="../media/image18.jpg"/><Relationship Id="rId13" Type="http://schemas.openxmlformats.org/officeDocument/2006/relationships/image" Target="../media/image24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6.jpg"/><Relationship Id="rId14" Type="http://schemas.openxmlformats.org/officeDocument/2006/relationships/image" Target="../media/image29.png"/><Relationship Id="rId5" Type="http://schemas.openxmlformats.org/officeDocument/2006/relationships/image" Target="../media/image9.jpg"/><Relationship Id="rId6" Type="http://schemas.openxmlformats.org/officeDocument/2006/relationships/image" Target="../media/image15.jpg"/><Relationship Id="rId7" Type="http://schemas.openxmlformats.org/officeDocument/2006/relationships/image" Target="../media/image10.jpg"/><Relationship Id="rId8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8991"/>
            <a:ext cx="12192000" cy="68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860" y="-180146"/>
            <a:ext cx="399554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9219580" y="222758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5703" y="5689294"/>
            <a:ext cx="4645742" cy="101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2290" y="6109808"/>
            <a:ext cx="1899601" cy="49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02541" y="1834436"/>
            <a:ext cx="7386918" cy="302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860" y="-180146"/>
            <a:ext cx="399554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9219580" y="222758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5703" y="5689294"/>
            <a:ext cx="4645742" cy="101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976" y="6125802"/>
            <a:ext cx="2127211" cy="55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/>
          <p:nvPr/>
        </p:nvSpPr>
        <p:spPr>
          <a:xfrm>
            <a:off x="3590300" y="3620541"/>
            <a:ext cx="52086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d-ID" sz="2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Contáctanos y pregunta por nuestra oferta</a:t>
            </a:r>
            <a:endParaRPr b="1" i="0" sz="20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3191280" y="3670386"/>
            <a:ext cx="6605553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310-791-4010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90843" y="4191418"/>
            <a:ext cx="598914" cy="59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06316" y="1439316"/>
            <a:ext cx="4579368" cy="187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/>
        </p:nvSpPr>
        <p:spPr>
          <a:xfrm>
            <a:off x="887400" y="1299821"/>
            <a:ext cx="5208600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¡Somos la universidad que cree en ti!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1888807" y="2882917"/>
            <a:ext cx="1960132" cy="85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Años de trayectoria</a:t>
            </a: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 formando profesionales íntegros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7169150" y="1768475"/>
            <a:ext cx="3687763" cy="3687763"/>
          </a:xfrm>
          <a:prstGeom prst="rect">
            <a:avLst/>
          </a:prstGeom>
          <a:noFill/>
          <a:ln cap="flat" cmpd="sng" w="12700">
            <a:solidFill>
              <a:srgbClr val="3CF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07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194" y="-109682"/>
            <a:ext cx="2352806" cy="128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20622" l="18429" r="30291" t="2460"/>
          <a:stretch/>
        </p:blipFill>
        <p:spPr>
          <a:xfrm>
            <a:off x="6914740" y="1519707"/>
            <a:ext cx="3688080" cy="3688080"/>
          </a:xfrm>
          <a:prstGeom prst="rect">
            <a:avLst/>
          </a:prstGeom>
          <a:solidFill>
            <a:srgbClr val="3CFFFE"/>
          </a:solidFill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812819" y="2490609"/>
            <a:ext cx="1301057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1716981" y="3967047"/>
            <a:ext cx="1960132" cy="60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Modalidades</a:t>
            </a: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 (Presencial y Virtual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766499" y="3460080"/>
            <a:ext cx="1301057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4836694" y="3897214"/>
            <a:ext cx="1186709" cy="60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Programas de </a:t>
            </a:r>
            <a:r>
              <a:rPr b="1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pregrado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3803920" y="3411923"/>
            <a:ext cx="1301057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784094" y="2929190"/>
            <a:ext cx="1186709" cy="60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Programas de </a:t>
            </a:r>
            <a:r>
              <a:rPr b="1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posgrado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923499" y="2417476"/>
            <a:ext cx="1301057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3074245" y="5059317"/>
            <a:ext cx="1789568" cy="3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Sedes</a:t>
            </a: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: Kennedy y Suba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2177800" y="4412586"/>
            <a:ext cx="1301057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6794" y="5705006"/>
            <a:ext cx="2074900" cy="84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/>
        </p:nvSpPr>
        <p:spPr>
          <a:xfrm>
            <a:off x="5438509" y="1021763"/>
            <a:ext cx="5871882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Facultad de Ingenierías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6096000" y="1910418"/>
            <a:ext cx="5214391" cy="4570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Tecnología en Desarrollo de Software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(Becas Jóvenes a la E)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90474)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Tecnología en Desarrollo de Software – virtual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115959)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Ingeniería en Telecomunicaciones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(Aprobado bajo Res. 2405 de 06-03-2024)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Ingeniería Industrial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(Aprobado bajo Res. 3239 de 20-03-2024)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Ingeniería Mecatrónica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(Aprobado bajo Res. 628 de 25-01-2024)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Ingeniería en Sistemas y Computación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presencial y virtual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(Aprobado bajo la Res. 3221 de 20-03-2024)</a:t>
            </a:r>
            <a:endParaRPr/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07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194" y="-109682"/>
            <a:ext cx="2352806" cy="128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5">
            <a:alphaModFix/>
          </a:blip>
          <a:srcRect b="12020" l="23567" r="24881" t="7137"/>
          <a:stretch/>
        </p:blipFill>
        <p:spPr>
          <a:xfrm>
            <a:off x="0" y="1174749"/>
            <a:ext cx="5438509" cy="56832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/>
          <p:nvPr/>
        </p:nvSpPr>
        <p:spPr>
          <a:xfrm>
            <a:off x="5911960" y="2064369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5911960" y="3059126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5911960" y="3670259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5911960" y="4281392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5911960" y="4892525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5911960" y="5506302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6074" y="107243"/>
            <a:ext cx="1702373" cy="69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/>
        </p:nvSpPr>
        <p:spPr>
          <a:xfrm>
            <a:off x="475300" y="1015936"/>
            <a:ext cx="5871882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Facultad de Ciencias Económicas y Administrativas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34"/>
          <p:cNvSpPr txBox="1"/>
          <p:nvPr/>
        </p:nvSpPr>
        <p:spPr>
          <a:xfrm>
            <a:off x="1263763" y="2449960"/>
            <a:ext cx="4404605" cy="383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Administración de empresas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8182)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Administración de empresas - virtual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106528)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Contaduría Pública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14288)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Hotelería y Turismo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54487)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Mercadeo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53305)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Negocios Internacionales - virtual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 (SNIES 108411)</a:t>
            </a:r>
            <a:endParaRPr/>
          </a:p>
        </p:txBody>
      </p:sp>
      <p:pic>
        <p:nvPicPr>
          <p:cNvPr id="99" name="Google Shape;9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07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194" y="-109682"/>
            <a:ext cx="2352806" cy="128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4"/>
          <p:cNvPicPr preferRelativeResize="0"/>
          <p:nvPr/>
        </p:nvPicPr>
        <p:blipFill rotWithShape="1">
          <a:blip r:embed="rId5">
            <a:alphaModFix/>
          </a:blip>
          <a:srcRect b="7290" l="24277" r="7294" t="0"/>
          <a:stretch/>
        </p:blipFill>
        <p:spPr>
          <a:xfrm>
            <a:off x="5150069" y="500031"/>
            <a:ext cx="7041931" cy="63579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4"/>
          <p:cNvSpPr/>
          <p:nvPr/>
        </p:nvSpPr>
        <p:spPr>
          <a:xfrm>
            <a:off x="1079723" y="2600795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4"/>
          <p:cNvSpPr/>
          <p:nvPr/>
        </p:nvSpPr>
        <p:spPr>
          <a:xfrm>
            <a:off x="1079723" y="3230961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4"/>
          <p:cNvSpPr/>
          <p:nvPr/>
        </p:nvSpPr>
        <p:spPr>
          <a:xfrm>
            <a:off x="1079723" y="3837011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4"/>
          <p:cNvSpPr/>
          <p:nvPr/>
        </p:nvSpPr>
        <p:spPr>
          <a:xfrm>
            <a:off x="1079723" y="4438213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4"/>
          <p:cNvSpPr/>
          <p:nvPr/>
        </p:nvSpPr>
        <p:spPr>
          <a:xfrm>
            <a:off x="1079723" y="5068379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4"/>
          <p:cNvSpPr/>
          <p:nvPr/>
        </p:nvSpPr>
        <p:spPr>
          <a:xfrm>
            <a:off x="1079723" y="5675058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6074" y="107243"/>
            <a:ext cx="1702373" cy="69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/>
          <p:nvPr/>
        </p:nvSpPr>
        <p:spPr>
          <a:xfrm>
            <a:off x="5391807" y="818930"/>
            <a:ext cx="5918584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Facultad de Humanidades, Ciencias Sociales y Educación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4" name="Google Shape;114;p35"/>
          <p:cNvSpPr txBox="1"/>
          <p:nvPr/>
        </p:nvSpPr>
        <p:spPr>
          <a:xfrm>
            <a:off x="6096000" y="2188315"/>
            <a:ext cx="5214391" cy="1708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Licenciatura en Filosofía – presencial y virtual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(Aprobado bajo Res. 3230 de 20-03-2024)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Licenciatura en Lenguas Extranjeras con Énfasis en Inglés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109944)</a:t>
            </a:r>
            <a:endParaRPr/>
          </a:p>
        </p:txBody>
      </p:sp>
      <p:pic>
        <p:nvPicPr>
          <p:cNvPr id="115" name="Google Shape;11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07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194" y="-109682"/>
            <a:ext cx="2352806" cy="128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5"/>
          <p:cNvSpPr/>
          <p:nvPr/>
        </p:nvSpPr>
        <p:spPr>
          <a:xfrm>
            <a:off x="5864554" y="2347661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5"/>
          <p:cNvSpPr/>
          <p:nvPr/>
        </p:nvSpPr>
        <p:spPr>
          <a:xfrm>
            <a:off x="5864554" y="2958794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5"/>
          <p:cNvSpPr txBox="1"/>
          <p:nvPr/>
        </p:nvSpPr>
        <p:spPr>
          <a:xfrm>
            <a:off x="5956574" y="4286433"/>
            <a:ext cx="4981903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Facultad de Teología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" name="Google Shape;120;p35"/>
          <p:cNvSpPr txBox="1"/>
          <p:nvPr/>
        </p:nvSpPr>
        <p:spPr>
          <a:xfrm>
            <a:off x="6096000" y="5221718"/>
            <a:ext cx="2291255" cy="715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Teología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106691)</a:t>
            </a:r>
            <a:endParaRPr/>
          </a:p>
        </p:txBody>
      </p:sp>
      <p:sp>
        <p:nvSpPr>
          <p:cNvPr id="121" name="Google Shape;121;p35"/>
          <p:cNvSpPr/>
          <p:nvPr/>
        </p:nvSpPr>
        <p:spPr>
          <a:xfrm>
            <a:off x="5911960" y="5379472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5"/>
          <p:cNvPicPr preferRelativeResize="0"/>
          <p:nvPr/>
        </p:nvPicPr>
        <p:blipFill rotWithShape="1">
          <a:blip r:embed="rId5">
            <a:alphaModFix/>
          </a:blip>
          <a:srcRect b="11941" l="17914" r="26527" t="5189"/>
          <a:stretch/>
        </p:blipFill>
        <p:spPr>
          <a:xfrm>
            <a:off x="0" y="1174750"/>
            <a:ext cx="5717628" cy="5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6794" y="5705006"/>
            <a:ext cx="2074900" cy="84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6"/>
          <p:cNvSpPr txBox="1"/>
          <p:nvPr/>
        </p:nvSpPr>
        <p:spPr>
          <a:xfrm>
            <a:off x="225570" y="1209784"/>
            <a:ext cx="5871882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Facultad de Arte, Comunicación y Cultura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9" name="Google Shape;129;p36"/>
          <p:cNvSpPr txBox="1"/>
          <p:nvPr/>
        </p:nvSpPr>
        <p:spPr>
          <a:xfrm>
            <a:off x="1284783" y="2660167"/>
            <a:ext cx="4404605" cy="258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Tecnología en Gestión Gastronómica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111355)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Arquitectura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108428)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Cine y Tv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54288)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Comunicación Social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105865)</a:t>
            </a:r>
            <a:endParaRPr/>
          </a:p>
        </p:txBody>
      </p:sp>
      <p:pic>
        <p:nvPicPr>
          <p:cNvPr id="130" name="Google Shape;13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07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194" y="-109682"/>
            <a:ext cx="2352806" cy="128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6"/>
          <p:cNvSpPr/>
          <p:nvPr/>
        </p:nvSpPr>
        <p:spPr>
          <a:xfrm>
            <a:off x="1100743" y="2811002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6"/>
          <p:cNvSpPr/>
          <p:nvPr/>
        </p:nvSpPr>
        <p:spPr>
          <a:xfrm>
            <a:off x="1100743" y="3441168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6"/>
          <p:cNvSpPr/>
          <p:nvPr/>
        </p:nvSpPr>
        <p:spPr>
          <a:xfrm>
            <a:off x="1100743" y="4047218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6"/>
          <p:cNvSpPr/>
          <p:nvPr/>
        </p:nvSpPr>
        <p:spPr>
          <a:xfrm>
            <a:off x="1100743" y="4648420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6"/>
          <p:cNvPicPr preferRelativeResize="0"/>
          <p:nvPr/>
        </p:nvPicPr>
        <p:blipFill rotWithShape="1">
          <a:blip r:embed="rId5">
            <a:alphaModFix/>
          </a:blip>
          <a:srcRect b="14205" l="26632" r="28020" t="0"/>
          <a:stretch/>
        </p:blipFill>
        <p:spPr>
          <a:xfrm>
            <a:off x="7535917" y="1272081"/>
            <a:ext cx="4430514" cy="55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6"/>
          <p:cNvPicPr preferRelativeResize="0"/>
          <p:nvPr/>
        </p:nvPicPr>
        <p:blipFill rotWithShape="1">
          <a:blip r:embed="rId6">
            <a:alphaModFix/>
          </a:blip>
          <a:srcRect b="23578" l="28069" r="29320" t="0"/>
          <a:stretch/>
        </p:blipFill>
        <p:spPr>
          <a:xfrm>
            <a:off x="5307724" y="1644817"/>
            <a:ext cx="4361793" cy="521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7583" y="5662612"/>
            <a:ext cx="2074900" cy="84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/>
          <p:nvPr/>
        </p:nvSpPr>
        <p:spPr>
          <a:xfrm>
            <a:off x="4782207" y="1080540"/>
            <a:ext cx="5918584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¡Nuestras especializaciones!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4" name="Google Shape;144;p37"/>
          <p:cNvSpPr txBox="1"/>
          <p:nvPr/>
        </p:nvSpPr>
        <p:spPr>
          <a:xfrm>
            <a:off x="4277710" y="2062192"/>
            <a:ext cx="7315200" cy="4316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Especialización en Gerencia Estratégica del Talento Humano  - virtual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109254)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Especialización en Planeación Tributaría - presencial y virtual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(Aprobado bajo Res. 010448 de 27-06–2024)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Especialización en Pedagogía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55076)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Especialización en gerencia Estratégica de la Calidad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116493)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Especialización en gerencia Estratégica de la Calidad - virtual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(SNIES 116494)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Especialización en Gestión Ambiental para el Desarrollo Sostenible presencial y virtual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id-ID" sz="11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(Aprobado bajo la Res. 012373 de 26-07-2024)</a:t>
            </a:r>
            <a:endParaRPr/>
          </a:p>
        </p:txBody>
      </p:sp>
      <p:pic>
        <p:nvPicPr>
          <p:cNvPr id="145" name="Google Shape;14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07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194" y="-109682"/>
            <a:ext cx="2352806" cy="128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7"/>
          <p:cNvSpPr/>
          <p:nvPr/>
        </p:nvSpPr>
        <p:spPr>
          <a:xfrm>
            <a:off x="4090879" y="2198825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7"/>
          <p:cNvSpPr/>
          <p:nvPr/>
        </p:nvSpPr>
        <p:spPr>
          <a:xfrm>
            <a:off x="4090879" y="2809081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7"/>
          <p:cNvSpPr/>
          <p:nvPr/>
        </p:nvSpPr>
        <p:spPr>
          <a:xfrm>
            <a:off x="4090879" y="3429000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7"/>
          <p:cNvSpPr/>
          <p:nvPr/>
        </p:nvSpPr>
        <p:spPr>
          <a:xfrm>
            <a:off x="4090879" y="4075513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7"/>
          <p:cNvSpPr/>
          <p:nvPr/>
        </p:nvSpPr>
        <p:spPr>
          <a:xfrm>
            <a:off x="4090879" y="4693358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7"/>
          <p:cNvSpPr/>
          <p:nvPr/>
        </p:nvSpPr>
        <p:spPr>
          <a:xfrm>
            <a:off x="4090879" y="5311203"/>
            <a:ext cx="184040" cy="1840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7"/>
          <p:cNvPicPr preferRelativeResize="0"/>
          <p:nvPr/>
        </p:nvPicPr>
        <p:blipFill rotWithShape="1">
          <a:blip r:embed="rId5">
            <a:alphaModFix/>
          </a:blip>
          <a:srcRect b="14253" l="32637" r="25080" t="0"/>
          <a:stretch/>
        </p:blipFill>
        <p:spPr>
          <a:xfrm>
            <a:off x="0" y="977462"/>
            <a:ext cx="4351284" cy="588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6074" y="107243"/>
            <a:ext cx="1702373" cy="69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07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194" y="-109682"/>
            <a:ext cx="2352806" cy="128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 txBox="1"/>
          <p:nvPr/>
        </p:nvSpPr>
        <p:spPr>
          <a:xfrm>
            <a:off x="3136708" y="866993"/>
            <a:ext cx="5918584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¡Nuestras instalaciones!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781108"/>
            <a:ext cx="4798121" cy="210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889528"/>
            <a:ext cx="2384669" cy="203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84669" y="3889528"/>
            <a:ext cx="2413452" cy="203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98121" y="1781108"/>
            <a:ext cx="5400956" cy="210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98121" y="3884565"/>
            <a:ext cx="2413449" cy="203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10">
            <a:alphaModFix/>
          </a:blip>
          <a:srcRect b="0" l="0" r="27948" t="0"/>
          <a:stretch/>
        </p:blipFill>
        <p:spPr>
          <a:xfrm>
            <a:off x="7211570" y="3879602"/>
            <a:ext cx="2987507" cy="203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/>
          <p:cNvPicPr preferRelativeResize="0"/>
          <p:nvPr/>
        </p:nvPicPr>
        <p:blipFill rotWithShape="1">
          <a:blip r:embed="rId11">
            <a:alphaModFix/>
          </a:blip>
          <a:srcRect b="0" l="0" r="50610" t="0"/>
          <a:stretch/>
        </p:blipFill>
        <p:spPr>
          <a:xfrm>
            <a:off x="10199077" y="1776145"/>
            <a:ext cx="1992924" cy="127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12">
            <a:alphaModFix/>
          </a:blip>
          <a:srcRect b="0" l="0" r="33766" t="0"/>
          <a:stretch/>
        </p:blipFill>
        <p:spPr>
          <a:xfrm>
            <a:off x="10199077" y="3052249"/>
            <a:ext cx="1992923" cy="147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13">
            <a:alphaModFix/>
          </a:blip>
          <a:srcRect b="0" l="36270" r="532" t="0"/>
          <a:stretch/>
        </p:blipFill>
        <p:spPr>
          <a:xfrm>
            <a:off x="10199077" y="4529355"/>
            <a:ext cx="1992923" cy="138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36074" y="107243"/>
            <a:ext cx="1702373" cy="69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/>
          <p:nvPr/>
        </p:nvSpPr>
        <p:spPr>
          <a:xfrm>
            <a:off x="887400" y="1299821"/>
            <a:ext cx="5208600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id-ID" sz="3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¿Por qué estudiar en la Uniagustiniana?</a:t>
            </a:r>
            <a:endParaRPr b="1" i="0" sz="34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7" name="Google Shape;177;p38"/>
          <p:cNvSpPr txBox="1"/>
          <p:nvPr/>
        </p:nvSpPr>
        <p:spPr>
          <a:xfrm>
            <a:off x="702981" y="3629455"/>
            <a:ext cx="1566455" cy="507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Estudiantes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07"/>
            <a:ext cx="2972420" cy="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194" y="-109682"/>
            <a:ext cx="2352806" cy="128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8"/>
          <p:cNvSpPr txBox="1"/>
          <p:nvPr/>
        </p:nvSpPr>
        <p:spPr>
          <a:xfrm>
            <a:off x="812819" y="2438554"/>
            <a:ext cx="1301057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5K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8"/>
          <p:cNvSpPr txBox="1"/>
          <p:nvPr/>
        </p:nvSpPr>
        <p:spPr>
          <a:xfrm>
            <a:off x="2957512" y="3581912"/>
            <a:ext cx="1566455" cy="507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Egresados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8"/>
          <p:cNvSpPr txBox="1"/>
          <p:nvPr/>
        </p:nvSpPr>
        <p:spPr>
          <a:xfrm>
            <a:off x="2862750" y="2423467"/>
            <a:ext cx="1566453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17K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8"/>
          <p:cNvSpPr txBox="1"/>
          <p:nvPr/>
        </p:nvSpPr>
        <p:spPr>
          <a:xfrm>
            <a:off x="4815224" y="3551450"/>
            <a:ext cx="1748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Grupos de Investigación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8"/>
          <p:cNvSpPr txBox="1"/>
          <p:nvPr/>
        </p:nvSpPr>
        <p:spPr>
          <a:xfrm>
            <a:off x="651753" y="5502952"/>
            <a:ext cx="1566455" cy="507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Profesores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8"/>
          <p:cNvSpPr txBox="1"/>
          <p:nvPr/>
        </p:nvSpPr>
        <p:spPr>
          <a:xfrm>
            <a:off x="2313752" y="5431904"/>
            <a:ext cx="2646548" cy="923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Convenios nacionales e internacionales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8"/>
          <p:cNvSpPr txBox="1"/>
          <p:nvPr/>
        </p:nvSpPr>
        <p:spPr>
          <a:xfrm>
            <a:off x="4838100" y="2438554"/>
            <a:ext cx="15666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8"/>
          <p:cNvSpPr txBox="1"/>
          <p:nvPr/>
        </p:nvSpPr>
        <p:spPr>
          <a:xfrm>
            <a:off x="625518" y="4351995"/>
            <a:ext cx="1566453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319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8"/>
          <p:cNvSpPr txBox="1"/>
          <p:nvPr/>
        </p:nvSpPr>
        <p:spPr>
          <a:xfrm>
            <a:off x="2913292" y="4351995"/>
            <a:ext cx="1566453" cy="147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d-ID" sz="6000" u="none" cap="none" strike="noStrike">
                <a:solidFill>
                  <a:srgbClr val="3CFFFE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38"/>
          <p:cNvPicPr preferRelativeResize="0"/>
          <p:nvPr/>
        </p:nvPicPr>
        <p:blipFill rotWithShape="1">
          <a:blip r:embed="rId5">
            <a:alphaModFix/>
          </a:blip>
          <a:srcRect b="12879" l="26894" r="11214" t="0"/>
          <a:stretch/>
        </p:blipFill>
        <p:spPr>
          <a:xfrm flipH="1">
            <a:off x="6217778" y="1253950"/>
            <a:ext cx="5974221" cy="56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6074" y="107243"/>
            <a:ext cx="1702373" cy="69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2023-09-21T02:24:40Z</dcterms:created>
  <dc:creator>graphikalcreative@gmail.com</dc:creator>
</cp:coreProperties>
</file>